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44" r:id="rId1"/>
    <p:sldMasterId id="2147485373" r:id="rId2"/>
  </p:sldMasterIdLst>
  <p:notesMasterIdLst>
    <p:notesMasterId r:id="rId47"/>
  </p:notesMasterIdLst>
  <p:sldIdLst>
    <p:sldId id="474" r:id="rId3"/>
    <p:sldId id="598" r:id="rId4"/>
    <p:sldId id="669" r:id="rId5"/>
    <p:sldId id="580" r:id="rId6"/>
    <p:sldId id="747" r:id="rId7"/>
    <p:sldId id="617" r:id="rId8"/>
    <p:sldId id="619" r:id="rId9"/>
    <p:sldId id="670" r:id="rId10"/>
    <p:sldId id="649" r:id="rId11"/>
    <p:sldId id="731" r:id="rId12"/>
    <p:sldId id="621" r:id="rId13"/>
    <p:sldId id="601" r:id="rId14"/>
    <p:sldId id="748" r:id="rId15"/>
    <p:sldId id="793" r:id="rId16"/>
    <p:sldId id="794" r:id="rId17"/>
    <p:sldId id="796" r:id="rId18"/>
    <p:sldId id="807" r:id="rId19"/>
    <p:sldId id="761" r:id="rId20"/>
    <p:sldId id="801" r:id="rId21"/>
    <p:sldId id="764" r:id="rId22"/>
    <p:sldId id="798" r:id="rId23"/>
    <p:sldId id="799" r:id="rId24"/>
    <p:sldId id="800" r:id="rId25"/>
    <p:sldId id="768" r:id="rId26"/>
    <p:sldId id="769" r:id="rId27"/>
    <p:sldId id="770" r:id="rId28"/>
    <p:sldId id="797" r:id="rId29"/>
    <p:sldId id="772" r:id="rId30"/>
    <p:sldId id="773" r:id="rId31"/>
    <p:sldId id="774" r:id="rId32"/>
    <p:sldId id="778" r:id="rId33"/>
    <p:sldId id="802" r:id="rId34"/>
    <p:sldId id="781" r:id="rId35"/>
    <p:sldId id="776" r:id="rId36"/>
    <p:sldId id="741" r:id="rId37"/>
    <p:sldId id="754" r:id="rId38"/>
    <p:sldId id="753" r:id="rId39"/>
    <p:sldId id="738" r:id="rId40"/>
    <p:sldId id="785" r:id="rId41"/>
    <p:sldId id="758" r:id="rId42"/>
    <p:sldId id="803" r:id="rId43"/>
    <p:sldId id="806" r:id="rId44"/>
    <p:sldId id="804" r:id="rId45"/>
    <p:sldId id="805" r:id="rId46"/>
  </p:sldIdLst>
  <p:sldSz cx="9144000" cy="5143500" type="screen16x9"/>
  <p:notesSz cx="6794500" cy="99314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2" userDrawn="1">
          <p15:clr>
            <a:srgbClr val="A4A3A4"/>
          </p15:clr>
        </p15:guide>
        <p15:guide id="8" pos="5738" userDrawn="1">
          <p15:clr>
            <a:srgbClr val="A4A3A4"/>
          </p15:clr>
        </p15:guide>
        <p15:guide id="10" pos="2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escom Comunicacion" initials="" lastIdx="1" clrIdx="0"/>
  <p:cmAuthor id="2" name="rk406" initials="r" lastIdx="12" clrIdx="1"/>
  <p:cmAuthor id="3" name="Premio Linea Directa" initials="PLD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BC7"/>
    <a:srgbClr val="E0457A"/>
    <a:srgbClr val="3CDBC0"/>
    <a:srgbClr val="F5BF00"/>
    <a:srgbClr val="00B287"/>
    <a:srgbClr val="FF6900"/>
    <a:srgbClr val="FC9BB3"/>
    <a:srgbClr val="FAD9A4"/>
    <a:srgbClr val="E0457B"/>
    <a:srgbClr val="F3D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03" autoAdjust="0"/>
    <p:restoredTop sz="94249" autoAdjust="0"/>
  </p:normalViewPr>
  <p:slideViewPr>
    <p:cSldViewPr showGuides="1">
      <p:cViewPr varScale="1">
        <p:scale>
          <a:sx n="90" d="100"/>
          <a:sy n="90" d="100"/>
        </p:scale>
        <p:origin x="408" y="84"/>
      </p:cViewPr>
      <p:guideLst>
        <p:guide orient="horz" pos="32"/>
        <p:guide pos="5738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AA936A-58D1-4C8C-B7B3-2707EE81D6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486" cy="496031"/>
          </a:xfrm>
          <a:prstGeom prst="rect">
            <a:avLst/>
          </a:prstGeom>
        </p:spPr>
        <p:txBody>
          <a:bodyPr vert="horz" lIns="95564" tIns="47783" rIns="95564" bIns="4778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94AA5-EB78-4FAD-AC19-3100B12E8D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496" y="0"/>
            <a:ext cx="2944486" cy="496031"/>
          </a:xfrm>
          <a:prstGeom prst="rect">
            <a:avLst/>
          </a:prstGeom>
        </p:spPr>
        <p:txBody>
          <a:bodyPr vert="horz" lIns="95564" tIns="47783" rIns="95564" bIns="4778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95D08E04-949D-453D-9012-CFB9C80F0116}" type="datetimeFigureOut">
              <a:rPr lang="en-US"/>
              <a:pPr>
                <a:defRPr/>
              </a:pPr>
              <a:t>11/19/2021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CAB6523-7D25-4EAE-97A1-63F3856047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7713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4" tIns="47783" rIns="95564" bIns="4778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D25554B-3C42-4391-AB59-47A57CE96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147" y="4716914"/>
            <a:ext cx="5436208" cy="4468899"/>
          </a:xfrm>
          <a:prstGeom prst="rect">
            <a:avLst/>
          </a:prstGeom>
        </p:spPr>
        <p:txBody>
          <a:bodyPr vert="horz" lIns="95564" tIns="47783" rIns="95564" bIns="4778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48F5D-E208-49DF-8BA0-514F948199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3829"/>
            <a:ext cx="2944486" cy="496031"/>
          </a:xfrm>
          <a:prstGeom prst="rect">
            <a:avLst/>
          </a:prstGeom>
        </p:spPr>
        <p:txBody>
          <a:bodyPr vert="horz" lIns="95564" tIns="47783" rIns="95564" bIns="4778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66180-7025-40D9-A0CE-DA6C2DC0D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496" y="9433829"/>
            <a:ext cx="2944486" cy="496031"/>
          </a:xfrm>
          <a:prstGeom prst="rect">
            <a:avLst/>
          </a:prstGeom>
        </p:spPr>
        <p:txBody>
          <a:bodyPr vert="horz" lIns="95564" tIns="47783" rIns="95564" bIns="4778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0B9D4C5-3EDE-4965-8822-C6BB34703B5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53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5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9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78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35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23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0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3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8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9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5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64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70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33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69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43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07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96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16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8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02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Y en el mundo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2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7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6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1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63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21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B9D4C5-3EDE-4965-8822-C6BB34703B5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0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5A6E194-DCA1-4D50-837F-9C884CFE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FBC63-C649-42C3-9C85-0F873F8F0B35}" type="datetimeFigureOut">
              <a:rPr lang="id-ID"/>
              <a:pPr>
                <a:defRPr/>
              </a:pPr>
              <a:t>19/11/2021</a:t>
            </a:fld>
            <a:endParaRPr lang="id-ID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123F2B8-901E-43BC-A17F-ED73222C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17AE79-E1D2-430A-817D-9FBD5D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D007-2983-47B2-9DF6-A93B7F506C8A}" type="slidenum">
              <a:rPr lang="id-ID"/>
              <a:pPr>
                <a:defRPr/>
              </a:pPr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577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3CA8DB2A-9DDB-453A-BE94-D6DF2E0EE737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58F2C9A8-8C11-4F83-A9AD-26A667E2BCC6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84100" y="1917699"/>
            <a:ext cx="3727308" cy="2120683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666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4360EA45-8A64-4E34-966C-AF067E4F7249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12989784-89D7-4316-BE43-0BC9AA5630E2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2357438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92443" y="1313174"/>
            <a:ext cx="1162755" cy="1513778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41805" y="1115107"/>
            <a:ext cx="1332310" cy="171965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3357086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9D9A782D-E482-4BF0-B2EF-9499FA063C46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5E93FC36-9F82-430B-A939-7D6A4DE3ADAB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49725" y="2435600"/>
            <a:ext cx="5114993" cy="20856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370826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58F671E4-903A-4D9D-BCB3-608ACA4846BE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C3B45BD8-CE28-4D22-9830-5BAA186014D5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17860"/>
            <a:ext cx="9144000" cy="301506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851343" y="1004855"/>
            <a:ext cx="2102037" cy="1693995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  <a:gd name="connsiteX0" fmla="*/ 0 w 2768850"/>
              <a:gd name="connsiteY0" fmla="*/ 926841 h 2969860"/>
              <a:gd name="connsiteX1" fmla="*/ 1397250 w 2768850"/>
              <a:gd name="connsiteY1" fmla="*/ 0 h 2969860"/>
              <a:gd name="connsiteX2" fmla="*/ 2768850 w 2768850"/>
              <a:gd name="connsiteY2" fmla="*/ 2521990 h 2969860"/>
              <a:gd name="connsiteX3" fmla="*/ 1442790 w 2768850"/>
              <a:gd name="connsiteY3" fmla="*/ 2969860 h 2969860"/>
              <a:gd name="connsiteX4" fmla="*/ 0 w 2768850"/>
              <a:gd name="connsiteY4" fmla="*/ 926841 h 2969860"/>
              <a:gd name="connsiteX0" fmla="*/ 0 w 2768850"/>
              <a:gd name="connsiteY0" fmla="*/ 249507 h 2292526"/>
              <a:gd name="connsiteX1" fmla="*/ 1397250 w 2768850"/>
              <a:gd name="connsiteY1" fmla="*/ 0 h 2292526"/>
              <a:gd name="connsiteX2" fmla="*/ 2768850 w 2768850"/>
              <a:gd name="connsiteY2" fmla="*/ 1844656 h 2292526"/>
              <a:gd name="connsiteX3" fmla="*/ 1442790 w 2768850"/>
              <a:gd name="connsiteY3" fmla="*/ 2292526 h 2292526"/>
              <a:gd name="connsiteX4" fmla="*/ 0 w 2768850"/>
              <a:gd name="connsiteY4" fmla="*/ 249507 h 2292526"/>
              <a:gd name="connsiteX0" fmla="*/ 0 w 2768850"/>
              <a:gd name="connsiteY0" fmla="*/ 249507 h 2292526"/>
              <a:gd name="connsiteX1" fmla="*/ 1397250 w 2768850"/>
              <a:gd name="connsiteY1" fmla="*/ 0 h 2292526"/>
              <a:gd name="connsiteX2" fmla="*/ 2768850 w 2768850"/>
              <a:gd name="connsiteY2" fmla="*/ 1878522 h 2292526"/>
              <a:gd name="connsiteX3" fmla="*/ 1442790 w 2768850"/>
              <a:gd name="connsiteY3" fmla="*/ 2292526 h 2292526"/>
              <a:gd name="connsiteX4" fmla="*/ 0 w 2768850"/>
              <a:gd name="connsiteY4" fmla="*/ 249507 h 2292526"/>
              <a:gd name="connsiteX0" fmla="*/ 0 w 2802717"/>
              <a:gd name="connsiteY0" fmla="*/ 249507 h 2292526"/>
              <a:gd name="connsiteX1" fmla="*/ 1397250 w 2802717"/>
              <a:gd name="connsiteY1" fmla="*/ 0 h 2292526"/>
              <a:gd name="connsiteX2" fmla="*/ 2802717 w 2802717"/>
              <a:gd name="connsiteY2" fmla="*/ 1920856 h 2292526"/>
              <a:gd name="connsiteX3" fmla="*/ 1442790 w 2802717"/>
              <a:gd name="connsiteY3" fmla="*/ 2292526 h 2292526"/>
              <a:gd name="connsiteX4" fmla="*/ 0 w 2802717"/>
              <a:gd name="connsiteY4" fmla="*/ 249507 h 2292526"/>
              <a:gd name="connsiteX0" fmla="*/ 0 w 2802717"/>
              <a:gd name="connsiteY0" fmla="*/ 249507 h 2258660"/>
              <a:gd name="connsiteX1" fmla="*/ 1397250 w 2802717"/>
              <a:gd name="connsiteY1" fmla="*/ 0 h 2258660"/>
              <a:gd name="connsiteX2" fmla="*/ 2802717 w 2802717"/>
              <a:gd name="connsiteY2" fmla="*/ 1920856 h 2258660"/>
              <a:gd name="connsiteX3" fmla="*/ 1442790 w 2802717"/>
              <a:gd name="connsiteY3" fmla="*/ 2258660 h 2258660"/>
              <a:gd name="connsiteX4" fmla="*/ 0 w 2802717"/>
              <a:gd name="connsiteY4" fmla="*/ 249507 h 225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2717" h="2258660">
                <a:moveTo>
                  <a:pt x="0" y="249507"/>
                </a:moveTo>
                <a:lnTo>
                  <a:pt x="1397250" y="0"/>
                </a:lnTo>
                <a:lnTo>
                  <a:pt x="2802717" y="1920856"/>
                </a:lnTo>
                <a:lnTo>
                  <a:pt x="1442790" y="2258660"/>
                </a:lnTo>
                <a:lnTo>
                  <a:pt x="0" y="249507"/>
                </a:lnTo>
                <a:close/>
              </a:path>
            </a:pathLst>
          </a:cu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714513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6404C7A4-E7CB-41E6-BA71-E95B7C515CB5}"/>
              </a:ext>
            </a:extLst>
          </p:cNvPr>
          <p:cNvSpPr/>
          <p:nvPr userDrawn="1"/>
        </p:nvSpPr>
        <p:spPr>
          <a:xfrm>
            <a:off x="0" y="0"/>
            <a:ext cx="9140825" cy="3000375"/>
          </a:xfrm>
          <a:prstGeom prst="rect">
            <a:avLst/>
          </a:prstGeom>
          <a:pattFill prst="pct90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79686C9-F3E0-4DAF-88F9-42AE09BE8946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6FF5F848-EF1C-45E9-9B11-2C90635B0D53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n 8">
            <a:extLst>
              <a:ext uri="{FF2B5EF4-FFF2-40B4-BE49-F238E27FC236}">
                <a16:creationId xmlns:a16="http://schemas.microsoft.com/office/drawing/2014/main" id="{CEFFB8F4-CEB5-4F7F-80F5-9E590402A1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96838"/>
            <a:ext cx="1206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98825" y="1617593"/>
            <a:ext cx="2724859" cy="1290708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613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A94310E-FEA4-4DBC-B5BE-6196E4E62324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5C8C8892-4778-4708-AAD2-6FFD5D6B62EC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605324"/>
            <a:ext cx="9144000" cy="243089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13353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4C3B8E9F-16D2-4C30-B3D0-71DF47427F58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CB90653D-C10D-464B-9827-E5314E514F66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id="{BEC9EF8C-7B88-4230-B416-56FAE4239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96838"/>
            <a:ext cx="1206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72080" y="2621207"/>
            <a:ext cx="1025128" cy="76950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/>
          <a:lstStyle>
            <a:lvl1pPr>
              <a:defRPr sz="788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46793" y="3343380"/>
            <a:ext cx="1025128" cy="769500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/>
          <a:lstStyle>
            <a:lvl1pPr>
              <a:defRPr sz="788">
                <a:solidFill>
                  <a:schemeClr val="accent5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590085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453CA83D-028C-4031-AD41-D6CA5B39BABC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4A12312B-8349-4AAC-9CCA-3BA96B5F34EA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3D1B6CC3-F0AD-469B-B061-37558FE2A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96838"/>
            <a:ext cx="1206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72080" y="2675800"/>
            <a:ext cx="1025128" cy="769500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/>
          <a:lstStyle>
            <a:lvl1pPr>
              <a:defRPr sz="788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46793" y="3405775"/>
            <a:ext cx="1025128" cy="769500"/>
          </a:xfrm>
          <a:prstGeom prst="ellipse">
            <a:avLst/>
          </a:prstGeom>
          <a:ln w="57150">
            <a:solidFill>
              <a:schemeClr val="accent6"/>
            </a:solidFill>
          </a:ln>
        </p:spPr>
        <p:txBody>
          <a:bodyPr/>
          <a:lstStyle>
            <a:lvl1pPr>
              <a:defRPr sz="788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72080" y="1191196"/>
            <a:ext cx="1025128" cy="769500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/>
          <a:lstStyle>
            <a:lvl1pPr>
              <a:defRPr sz="788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46793" y="1918307"/>
            <a:ext cx="1025128" cy="769500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/>
          <a:lstStyle>
            <a:lvl1pPr>
              <a:defRPr sz="788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002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DCE2DE0-FECB-4AB6-BE7B-648A8C5ADE90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C1FD6709-47F3-486B-8B61-254E2FF859CC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049316"/>
          </a:xfrm>
        </p:spPr>
        <p:txBody>
          <a:bodyPr/>
          <a:lstStyle>
            <a:lvl1pPr>
              <a:defRPr sz="20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49741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A26734-2BF0-49FF-9C0F-BCBBB8AC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4" name="Marcador de fecha 2">
            <a:extLst>
              <a:ext uri="{FF2B5EF4-FFF2-40B4-BE49-F238E27FC236}">
                <a16:creationId xmlns:a16="http://schemas.microsoft.com/office/drawing/2014/main" id="{85D2559A-B76C-49D6-BD87-BBE84A0F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FBC63-C649-42C3-9C85-0F873F8F0B35}" type="datetimeFigureOut">
              <a:rPr lang="id-ID"/>
              <a:pPr>
                <a:defRPr/>
              </a:pPr>
              <a:t>19/11/2021</a:t>
            </a:fld>
            <a:endParaRPr lang="id-ID"/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CE01F314-9C08-4B88-9EAC-92F09839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0E33D0F4-D7C9-4A4A-87A8-B68EA01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A408E-1E35-44CE-8BA5-3A5A30D1F485}" type="slidenum">
              <a:rPr lang="id-ID"/>
              <a:pPr>
                <a:defRPr/>
              </a:pPr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017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0811E0EB-022C-4672-A51A-294920A32647}"/>
              </a:ext>
            </a:extLst>
          </p:cNvPr>
          <p:cNvSpPr/>
          <p:nvPr userDrawn="1"/>
        </p:nvSpPr>
        <p:spPr>
          <a:xfrm>
            <a:off x="0" y="0"/>
            <a:ext cx="9144000" cy="3114675"/>
          </a:xfrm>
          <a:prstGeom prst="rect">
            <a:avLst/>
          </a:prstGeom>
          <a:pattFill prst="pct5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013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DA903C9-DA13-4014-916A-066E844EE28C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30E2B59A-18F0-409F-AF88-829BB4340FF5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49304" y="1160620"/>
            <a:ext cx="1245394" cy="934200"/>
          </a:xfrm>
          <a:prstGeom prst="ellipse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47194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1692578-1449-47CD-A66B-062C0C72F990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04C36916-9056-48FE-8B1E-CCAC87D52A19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764139"/>
            <a:ext cx="9144000" cy="1488420"/>
          </a:xfr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93369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BE1A51D-42EB-44E6-9394-D665E1D4D857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64AFE46F-D677-40A6-BE66-8B068783CF46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87631" y="1928219"/>
            <a:ext cx="1273385" cy="9558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78899" y="1928219"/>
            <a:ext cx="1273385" cy="9558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81590" y="1928219"/>
            <a:ext cx="1273385" cy="9558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772857" y="1928219"/>
            <a:ext cx="1273385" cy="9558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2483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935331F-FD28-4137-B014-94C59E56A949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9D336EEB-472D-4304-9650-754977CAA804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07606" y="1333500"/>
            <a:ext cx="1771650" cy="1834429"/>
          </a:xfr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3258484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5A208B28-B3E7-4787-B667-7D51735D5230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2396BD2C-FB5E-4AAE-9733-E45C7533BFE1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72080" y="1189133"/>
            <a:ext cx="1025128" cy="769500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/>
          <a:lstStyle>
            <a:lvl1pPr>
              <a:defRPr sz="788">
                <a:solidFill>
                  <a:schemeClr val="accent5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46793" y="1923919"/>
            <a:ext cx="1025128" cy="769500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/>
          <a:lstStyle>
            <a:lvl1pPr>
              <a:defRPr sz="788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635077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E2A8C6C6-C256-4FAE-AE9B-222DD336E582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4A621ECC-67FB-40FB-9078-FEF95FAFB7A0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15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0C8866F7-2A62-4E8C-8A35-851CAF9C1156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0B813C14-D1E5-42E1-A630-539B20E5554B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69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9E9DC0A5-A50A-4C82-B1EA-6F44645B6AFA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2EEFE2C4-41B9-45DC-9295-CB0121FC006F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51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AE643A6-8F26-4466-AB47-8B9F7B0D5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DB408D-8F3A-46A3-95ED-B612251F5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6E635A7-B8AD-49A1-A7D0-9B8E21483045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444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4" y="1543051"/>
            <a:ext cx="7378336" cy="24799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81062" y="1200150"/>
            <a:ext cx="7380288" cy="342901"/>
          </a:xfrm>
        </p:spPr>
        <p:txBody>
          <a:bodyPr wrap="none"/>
          <a:lstStyle>
            <a:lvl1pPr marL="0" indent="0">
              <a:lnSpc>
                <a:spcPts val="1575"/>
              </a:lnSpc>
              <a:buNone/>
              <a:defRPr sz="142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D44C7-FC7F-4DEB-8F9E-08714FAB9D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571B1-447B-4698-8628-97C4D35B6B3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B06B-5584-4F19-B3EB-AB50675DD73D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059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foo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4" y="1200152"/>
            <a:ext cx="7378336" cy="22288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81064" y="3657601"/>
            <a:ext cx="7380287" cy="370285"/>
          </a:xfrm>
        </p:spPr>
        <p:txBody>
          <a:bodyPr anchor="b">
            <a:noAutofit/>
          </a:bodyPr>
          <a:lstStyle>
            <a:lvl1pPr marL="0" indent="0">
              <a:spcBef>
                <a:spcPts val="225"/>
              </a:spcBef>
              <a:buNone/>
              <a:defRPr sz="600" b="0" baseline="0"/>
            </a:lvl1pPr>
          </a:lstStyle>
          <a:p>
            <a:pPr lvl="0"/>
            <a:r>
              <a:rPr lang="es-ES" noProof="0"/>
              <a:t>Editar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8B42A-87EB-4D4B-8AC7-4639517760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BE74-CC20-4F61-89A2-D2DF26695A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EB0AE-7BAD-4C47-922D-58C76672B992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06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87505" y="1764139"/>
            <a:ext cx="3044450" cy="1482366"/>
          </a:xfr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" y="1764139"/>
            <a:ext cx="3043753" cy="1482366"/>
          </a:xfr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5962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063" y="1200151"/>
            <a:ext cx="3440113" cy="2827736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414" y="1200151"/>
            <a:ext cx="3436937" cy="2827735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AD24EB6F-80DE-4542-9F71-3DC8EDAF09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B9F2AFAD-F83C-4A81-82FC-137BF4D2CA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0582A-524B-4D66-8AFF-F1786A21BCF4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022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EC47FAA4-D8A0-4A99-BE22-B358804F540D}"/>
              </a:ext>
            </a:extLst>
          </p:cNvPr>
          <p:cNvSpPr/>
          <p:nvPr userDrawn="1"/>
        </p:nvSpPr>
        <p:spPr>
          <a:xfrm>
            <a:off x="4678363" y="1130300"/>
            <a:ext cx="3721100" cy="300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7730666-1969-4A17-A136-2AB5DC9F9D7A}"/>
              </a:ext>
            </a:extLst>
          </p:cNvPr>
          <p:cNvSpPr/>
          <p:nvPr userDrawn="1"/>
        </p:nvSpPr>
        <p:spPr>
          <a:xfrm>
            <a:off x="739775" y="1130300"/>
            <a:ext cx="3721100" cy="300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063" y="1200151"/>
            <a:ext cx="3440113" cy="2827736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414" y="1200151"/>
            <a:ext cx="3436937" cy="2827735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49C60-C155-4C4A-8C30-2FE9680413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A4813-E5E1-47B0-8992-E945E24F8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AB91-8794-492C-90C4-0278D40B7076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666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backgroun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53F81388-8F42-4908-AEF2-CFF541C2102C}"/>
              </a:ext>
            </a:extLst>
          </p:cNvPr>
          <p:cNvSpPr/>
          <p:nvPr userDrawn="1"/>
        </p:nvSpPr>
        <p:spPr>
          <a:xfrm>
            <a:off x="739775" y="1130300"/>
            <a:ext cx="3719513" cy="300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063" y="1200151"/>
            <a:ext cx="3440113" cy="2827736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414" y="1200151"/>
            <a:ext cx="3436937" cy="2827735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0A201C97-9287-491B-BA4B-703D9B50C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4E8B0E3E-6549-4E47-BCA8-FA76E88BD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31F3-613F-484A-8CC3-F0A736D93D69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086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backgroun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7D072DCE-7D30-470E-AB68-1559A67E4EAE}"/>
              </a:ext>
            </a:extLst>
          </p:cNvPr>
          <p:cNvSpPr/>
          <p:nvPr userDrawn="1"/>
        </p:nvSpPr>
        <p:spPr>
          <a:xfrm>
            <a:off x="4678363" y="1130300"/>
            <a:ext cx="3724275" cy="300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063" y="1200151"/>
            <a:ext cx="3440113" cy="2827736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414" y="1200151"/>
            <a:ext cx="3436937" cy="2827735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BC50F432-1733-46B7-B981-5A8EDCE4ED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3A2E0659-8AAC-4D75-B648-DA8CCC401B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A779F-16E4-45B3-BBBC-4CB912DFFB50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958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subtitle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E5FA76D-13F0-4326-952F-7F6FF1C78D0B}"/>
              </a:ext>
            </a:extLst>
          </p:cNvPr>
          <p:cNvSpPr/>
          <p:nvPr userDrawn="1"/>
        </p:nvSpPr>
        <p:spPr>
          <a:xfrm>
            <a:off x="4678363" y="1131888"/>
            <a:ext cx="3721100" cy="3001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schemeClr val="bg2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F0858B9-5CF0-4DF3-A4CF-3408705E8FB7}"/>
              </a:ext>
            </a:extLst>
          </p:cNvPr>
          <p:cNvSpPr/>
          <p:nvPr userDrawn="1"/>
        </p:nvSpPr>
        <p:spPr>
          <a:xfrm>
            <a:off x="739775" y="1130300"/>
            <a:ext cx="3721100" cy="300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063" y="1543052"/>
            <a:ext cx="3440113" cy="2484835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414" y="1543051"/>
            <a:ext cx="3436937" cy="2484834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81063" y="1200150"/>
            <a:ext cx="3440113" cy="342901"/>
          </a:xfrm>
        </p:spPr>
        <p:txBody>
          <a:bodyPr>
            <a:noAutofit/>
          </a:bodyPr>
          <a:lstStyle>
            <a:lvl1pPr marL="0" indent="0">
              <a:lnSpc>
                <a:spcPts val="1575"/>
              </a:lnSpc>
              <a:buNone/>
              <a:defRPr sz="142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414" y="1200151"/>
            <a:ext cx="3436937" cy="342899"/>
          </a:xfrm>
        </p:spPr>
        <p:txBody>
          <a:bodyPr/>
          <a:lstStyle>
            <a:lvl1pPr marL="0" indent="0">
              <a:lnSpc>
                <a:spcPts val="1575"/>
              </a:lnSpc>
              <a:buNone/>
              <a:defRPr sz="142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7EF4A40-CE62-4524-B3F9-26E6E3A924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17688" y="4743450"/>
            <a:ext cx="6184900" cy="1571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6FC5C553-860B-43A5-A6A4-8CFD80F4AA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0AC5E-E92E-436B-B68E-DDBF52D60972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503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subtitle and backgroun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53E84AF8-D3B1-4106-8E2D-D8CCEAE70D0A}"/>
              </a:ext>
            </a:extLst>
          </p:cNvPr>
          <p:cNvSpPr/>
          <p:nvPr userDrawn="1"/>
        </p:nvSpPr>
        <p:spPr>
          <a:xfrm>
            <a:off x="739775" y="1130300"/>
            <a:ext cx="3719513" cy="300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063" y="1543052"/>
            <a:ext cx="3440113" cy="2484835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414" y="1543051"/>
            <a:ext cx="3436937" cy="2484834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81063" y="1200150"/>
            <a:ext cx="3440113" cy="342901"/>
          </a:xfrm>
        </p:spPr>
        <p:txBody>
          <a:bodyPr>
            <a:noAutofit/>
          </a:bodyPr>
          <a:lstStyle>
            <a:lvl1pPr marL="0" indent="0">
              <a:lnSpc>
                <a:spcPts val="1575"/>
              </a:lnSpc>
              <a:buNone/>
              <a:defRPr sz="142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414" y="1200151"/>
            <a:ext cx="3436937" cy="342899"/>
          </a:xfrm>
        </p:spPr>
        <p:txBody>
          <a:bodyPr/>
          <a:lstStyle>
            <a:lvl1pPr marL="0" indent="0">
              <a:lnSpc>
                <a:spcPts val="1575"/>
              </a:lnSpc>
              <a:buNone/>
              <a:defRPr sz="142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6B17B-6840-4B17-A81F-654EDB64E3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89AEB7-320A-4F7C-965E-72382B1D1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55CE-B4C0-4AD2-8F7F-91294A127CB7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388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subtitle and backgroun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B36D165-1614-435B-AAFA-3D34B01DCA02}"/>
              </a:ext>
            </a:extLst>
          </p:cNvPr>
          <p:cNvSpPr/>
          <p:nvPr userDrawn="1"/>
        </p:nvSpPr>
        <p:spPr>
          <a:xfrm>
            <a:off x="4678363" y="1130300"/>
            <a:ext cx="3724275" cy="300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063" y="1543052"/>
            <a:ext cx="3440113" cy="2484835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414" y="1543051"/>
            <a:ext cx="3436937" cy="2484834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881063" y="1200150"/>
            <a:ext cx="3440113" cy="342901"/>
          </a:xfrm>
        </p:spPr>
        <p:txBody>
          <a:bodyPr>
            <a:noAutofit/>
          </a:bodyPr>
          <a:lstStyle>
            <a:lvl1pPr marL="0" indent="0">
              <a:lnSpc>
                <a:spcPts val="1575"/>
              </a:lnSpc>
              <a:buNone/>
              <a:defRPr sz="142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414" y="1200151"/>
            <a:ext cx="3436937" cy="342899"/>
          </a:xfrm>
        </p:spPr>
        <p:txBody>
          <a:bodyPr/>
          <a:lstStyle>
            <a:lvl1pPr marL="0" indent="0">
              <a:lnSpc>
                <a:spcPts val="1575"/>
              </a:lnSpc>
              <a:buNone/>
              <a:defRPr sz="1425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6979D-2249-447B-B46B-91A371009B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C1F4E-4278-43A3-9966-B58585EFA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2F20-4D16-45A9-B411-11CB268BF572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48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EA973B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23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E7B7E-CB40-4EFC-9288-93818B0CB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C8BF47-56C2-4B3B-9E48-82D6B3D2B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646470-18FC-4003-938B-6E719F571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1E2D9-5513-4D3B-AA41-4CE7D5FE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263A32-A314-42C6-8E45-3636A8E5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067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7FA9D-AAB6-4D86-9B9D-08D66917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0F04F1-C588-4C49-A818-FB19C32B2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62D05-6E73-45FD-9B0B-8CEC1C92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0DBCBD-D052-4456-9AD6-F264B3C4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222C8A-6353-4C09-A454-4DCF1D67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39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7145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7989" y="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27989" y="17145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27989" y="34290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53489" y="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53489" y="17145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053489" y="34290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81479" y="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581479" y="17145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1479" y="34290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04489" y="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104489" y="17145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04489" y="34290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632479" y="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7632479" y="17145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7632479" y="3429000"/>
            <a:ext cx="1525500" cy="1714500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67920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7D4EF-861D-4A57-9DDA-9AE7A337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7F9C09-777D-403E-B8C4-A21E10551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73391-4270-4EA7-A224-5B3CBB3A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2D5168-37CA-4856-A0C0-7C77B92C4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F519DE-DEA5-4BDE-98BC-DF990207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99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E485D-1097-44F4-B4ED-2079E9EB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977C4D-2D72-437D-A98F-28C63D4B5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80C5D7-3BA8-4B6A-93DF-5E1B40180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ACAB7A-3756-4792-8CF9-A1D78D132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E33CB5-9B66-4B75-A063-28392265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ABAF8F-89C8-49CA-818D-A94D5B29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568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13E23-F06C-4E6D-B103-83459F9C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9C2103-9C33-4895-B97F-59E9A9B95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BA3259-76CA-4973-B6BB-45DADACD0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0AC756-B352-446C-AFD7-7FDA52FB4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EE7443-82CB-4EA9-9120-2AEC92A4F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E836975-5409-4DA2-93E5-A838C53C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6A6BC86-9CDD-4AA7-A6AA-A24F2598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77CB42-7805-421A-A765-CC328194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817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BBC84-D5DE-49CC-AFD2-7C356330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FF690D-0E41-4E9B-85F1-0672A36E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57371A-C18D-4BC2-BC1A-1B6F0792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AEC814-7894-4BD1-851A-6556929D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170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A2A15F-8241-4474-BAC4-CCD58CE8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AF183A6-5EB1-48B1-8998-9644B8EF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B502D9-4D02-43AE-A33A-4BB19772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456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568E6-02A8-4C31-819F-CDBAC664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AA579D-B149-4A34-BE8B-53286E781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1D98C-6FDD-4A2C-B2AD-113CF91D3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931984-DB11-4041-962C-F02FD591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6FF6C9-8A61-43B8-A9CF-C5F61F17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3289EB-A6EB-42B2-BCAB-E0A06DA6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066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B4950-1EDB-4C89-8756-FA490BAD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B2FEDD-8E2A-461A-BA2B-8A975E75D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B2FF40-03BB-4607-8FA7-57CFBE86F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54B2FE-E1B6-4415-BFBF-110FF99C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6C2288-D715-488F-81EA-05450D58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74EC88-0DF6-40CF-82B3-352A0B7F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745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30865-3752-4164-97B3-AD8FFA37C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362FB0-2F76-488C-93CE-A2C34EE48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0D559A-A689-4D59-9561-5A90AD79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AC10F-5FAB-4038-A6FB-4F03E817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64CE0B-9EF6-4767-A256-2081BD97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404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E6E749-E772-4D96-89CA-949C69691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AA0AAD-68C9-4BE0-A52C-53F72D34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C57BF3-074D-447B-ABE6-B28553EC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B2F309-B542-48B6-A24C-012623CD0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5021C4-A15F-40D4-BEDE-06140CA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330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D06ABC4-6220-4454-9CB6-09E331A13756}"/>
              </a:ext>
            </a:extLst>
          </p:cNvPr>
          <p:cNvSpPr txBox="1"/>
          <p:nvPr userDrawn="1"/>
        </p:nvSpPr>
        <p:spPr>
          <a:xfrm>
            <a:off x="8637248" y="4806951"/>
            <a:ext cx="36580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98DCB2D3-636F-4992-8A60-3B777348CEAB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7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4E7CA335-6A48-45B2-B454-0E69706A347D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7A89612D-238F-488D-9DDE-8B4E25FDEE12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87631" y="1942309"/>
            <a:ext cx="1273385" cy="955800"/>
          </a:xfrm>
          <a:prstGeom prst="ellipse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78899" y="1942309"/>
            <a:ext cx="1273385" cy="955800"/>
          </a:xfrm>
          <a:prstGeom prst="ellipse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81590" y="1942309"/>
            <a:ext cx="1273385" cy="955800"/>
          </a:xfrm>
          <a:prstGeom prst="ellipse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772857" y="1942309"/>
            <a:ext cx="1273385" cy="955800"/>
          </a:xfrm>
          <a:prstGeom prst="ellipse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07281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A94310E-FEA4-4DBC-B5BE-6196E4E62324}"/>
              </a:ext>
            </a:extLst>
          </p:cNvPr>
          <p:cNvSpPr txBox="1"/>
          <p:nvPr userDrawn="1"/>
        </p:nvSpPr>
        <p:spPr>
          <a:xfrm>
            <a:off x="8637248" y="4806951"/>
            <a:ext cx="365806" cy="213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5C8C8892-4778-4708-AAD2-6FFD5D6B62EC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605325"/>
            <a:ext cx="9144000" cy="243089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1164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90D4ABE4-0F36-4163-AE1B-FBA3F470096D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28AFCF85-09B0-4B99-90E5-B76CEE0D4F3A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33371" y="1896272"/>
            <a:ext cx="1273385" cy="955800"/>
          </a:xfrm>
          <a:prstGeom prst="ellipse">
            <a:avLst/>
          </a:prstGeo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422079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481A8205-6015-488F-B51F-50444EC9C15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978650" y="1992313"/>
            <a:ext cx="1003300" cy="100330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788">
              <a:solidFill>
                <a:schemeClr val="accent2"/>
              </a:solidFill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9FF5AD3-ECE2-4FEC-8C78-D62FA24731C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264275" y="1839913"/>
            <a:ext cx="392113" cy="392112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788">
              <a:solidFill>
                <a:schemeClr val="accent2"/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F5D9E21-04AB-43EA-8465-14B8741B793B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E74CE3E7-2F5D-4F32-A0B1-E650485E6002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16781" y="1708150"/>
            <a:ext cx="2330054" cy="1163213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00339" y="1708150"/>
            <a:ext cx="2330054" cy="1163213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893536" y="1708150"/>
            <a:ext cx="2330054" cy="1163213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6781" y="2973752"/>
            <a:ext cx="2330054" cy="1163213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00339" y="2973752"/>
            <a:ext cx="2330054" cy="1163213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893536" y="2973752"/>
            <a:ext cx="2330054" cy="1163213"/>
          </a:xfrm>
        </p:spPr>
        <p:txBody>
          <a:bodyPr/>
          <a:lstStyle>
            <a:lvl1pPr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6456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3B28FBB0-ED91-45A0-8CA4-388DEF989563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CC89FA5B-E635-4E17-943D-EFAEA4311B58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94159" y="1853804"/>
            <a:ext cx="2405063" cy="1765154"/>
          </a:xfr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365867" y="1853804"/>
            <a:ext cx="2405063" cy="1765154"/>
          </a:xfr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857444" y="1853804"/>
            <a:ext cx="2405063" cy="1765154"/>
          </a:xfrm>
        </p:spPr>
        <p:txBody>
          <a:bodyPr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6354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D8066665-8A63-4BB0-9042-49463C6E1247}"/>
              </a:ext>
            </a:extLst>
          </p:cNvPr>
          <p:cNvSpPr txBox="1"/>
          <p:nvPr userDrawn="1"/>
        </p:nvSpPr>
        <p:spPr>
          <a:xfrm>
            <a:off x="8637588" y="4806950"/>
            <a:ext cx="365125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fld id="{8C9BECE8-A29E-4C91-9800-6DDD6BFB401A}" type="slidenum">
              <a:rPr lang="id-ID" sz="788" b="1">
                <a:solidFill>
                  <a:schemeClr val="tx1">
                    <a:lumMod val="50000"/>
                    <a:lumOff val="50000"/>
                  </a:schemeClr>
                </a:solidFill>
              </a:rPr>
              <a:pPr algn="ctr">
                <a:defRPr/>
              </a:pPr>
              <a:t>‹Nº›</a:t>
            </a:fld>
            <a:endParaRPr lang="id-ID" sz="78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84100" y="1917699"/>
            <a:ext cx="3727308" cy="2120683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887572" y="1917699"/>
            <a:ext cx="3727308" cy="2120683"/>
          </a:xfrm>
        </p:spPr>
        <p:txBody>
          <a:bodyPr/>
          <a:lstStyle>
            <a:lvl1pPr>
              <a:defRPr sz="1013">
                <a:solidFill>
                  <a:schemeClr val="accent2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5789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1883D1F-D8C3-48DD-B879-09934472A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a-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66242-0E27-4C86-BDEB-865415E98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5DA3-9373-4BDB-B48E-00BCADA56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3FBC63-C649-42C3-9C85-0F873F8F0B35}" type="datetimeFigureOut">
              <a:rPr lang="id-ID"/>
              <a:pPr>
                <a:defRPr/>
              </a:pPr>
              <a:t>19/11/2021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C9BA1-933B-495A-A910-C04F51A0E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A210B-FA82-4856-9A20-DDE72A05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7DECCC7-D37A-427A-BC58-F0A585F37B0D}" type="slidenum">
              <a:rPr lang="id-ID" smtClean="0"/>
              <a:pPr>
                <a:defRPr/>
              </a:pPr>
              <a:t>‹Nº›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  <p:sldLayoutId id="2147485354" r:id="rId12"/>
    <p:sldLayoutId id="2147485355" r:id="rId13"/>
    <p:sldLayoutId id="2147485356" r:id="rId14"/>
    <p:sldLayoutId id="2147485357" r:id="rId15"/>
    <p:sldLayoutId id="2147485358" r:id="rId16"/>
    <p:sldLayoutId id="2147485359" r:id="rId17"/>
    <p:sldLayoutId id="2147485362" r:id="rId18"/>
    <p:sldLayoutId id="2147485363" r:id="rId19"/>
    <p:sldLayoutId id="2147485364" r:id="rId20"/>
    <p:sldLayoutId id="2147485365" r:id="rId21"/>
    <p:sldLayoutId id="2147485366" r:id="rId22"/>
    <p:sldLayoutId id="2147485367" r:id="rId23"/>
    <p:sldLayoutId id="2147485368" r:id="rId24"/>
    <p:sldLayoutId id="2147485370" r:id="rId25"/>
    <p:sldLayoutId id="2147485371" r:id="rId26"/>
    <p:sldLayoutId id="2147485333" r:id="rId27"/>
    <p:sldLayoutId id="2147485334" r:id="rId28"/>
    <p:sldLayoutId id="2147485335" r:id="rId29"/>
    <p:sldLayoutId id="2147485336" r:id="rId30"/>
    <p:sldLayoutId id="2147485337" r:id="rId31"/>
    <p:sldLayoutId id="2147485338" r:id="rId32"/>
    <p:sldLayoutId id="2147485339" r:id="rId33"/>
    <p:sldLayoutId id="2147485340" r:id="rId34"/>
    <p:sldLayoutId id="2147485341" r:id="rId35"/>
    <p:sldLayoutId id="2147485342" r:id="rId36"/>
    <p:sldLayoutId id="2147485387" r:id="rId37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379F4-DA44-49BC-B2F5-F4AE9C1E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DDA780-3AE4-445A-B840-EB909E301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891DF1-AABF-4494-9004-18FEE8601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55AD9-FEC4-4548-9F9B-D424A859A328}" type="datetimeFigureOut">
              <a:rPr lang="es-ES" smtClean="0"/>
              <a:t>19/11/2021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B460BD-C2B4-475C-B642-2502234C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3A6EDC-472A-474B-9C19-28495BA82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DA6FF-99A2-4E7E-AAB4-EB75880080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4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  <p:sldLayoutId id="2147485385" r:id="rId12"/>
    <p:sldLayoutId id="214748538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13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svg"/><Relationship Id="rId11" Type="http://schemas.openxmlformats.org/officeDocument/2006/relationships/image" Target="../media/image72.png"/><Relationship Id="rId5" Type="http://schemas.openxmlformats.org/officeDocument/2006/relationships/image" Target="../media/image12.png"/><Relationship Id="rId10" Type="http://schemas.openxmlformats.org/officeDocument/2006/relationships/image" Target="../media/image71.svg"/><Relationship Id="rId4" Type="http://schemas.openxmlformats.org/officeDocument/2006/relationships/image" Target="../media/image63.sv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1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6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87.svg"/><Relationship Id="rId4" Type="http://schemas.openxmlformats.org/officeDocument/2006/relationships/image" Target="../media/image85.sv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1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12.png"/><Relationship Id="rId7" Type="http://schemas.openxmlformats.org/officeDocument/2006/relationships/image" Target="../media/image90.png"/><Relationship Id="rId12" Type="http://schemas.openxmlformats.org/officeDocument/2006/relationships/image" Target="../media/image8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svg"/><Relationship Id="rId11" Type="http://schemas.openxmlformats.org/officeDocument/2006/relationships/image" Target="../media/image82.png"/><Relationship Id="rId5" Type="http://schemas.openxmlformats.org/officeDocument/2006/relationships/image" Target="../media/image62.png"/><Relationship Id="rId10" Type="http://schemas.openxmlformats.org/officeDocument/2006/relationships/image" Target="../media/image81.svg"/><Relationship Id="rId4" Type="http://schemas.openxmlformats.org/officeDocument/2006/relationships/image" Target="../media/image13.sv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1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3" Type="http://schemas.openxmlformats.org/officeDocument/2006/relationships/image" Target="../media/image12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svg"/><Relationship Id="rId11" Type="http://schemas.openxmlformats.org/officeDocument/2006/relationships/image" Target="../media/image97.png"/><Relationship Id="rId5" Type="http://schemas.openxmlformats.org/officeDocument/2006/relationships/image" Target="../media/image62.png"/><Relationship Id="rId10" Type="http://schemas.openxmlformats.org/officeDocument/2006/relationships/image" Target="../media/image96.svg"/><Relationship Id="rId4" Type="http://schemas.openxmlformats.org/officeDocument/2006/relationships/image" Target="../media/image13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0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4.png"/><Relationship Id="rId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5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6.jpeg"/><Relationship Id="rId4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7.jpeg"/><Relationship Id="rId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8.jpeg"/><Relationship Id="rId4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svg"/><Relationship Id="rId7" Type="http://schemas.openxmlformats.org/officeDocument/2006/relationships/image" Target="../media/image1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4.png"/><Relationship Id="rId11" Type="http://schemas.openxmlformats.org/officeDocument/2006/relationships/image" Target="../media/image45.svg"/><Relationship Id="rId5" Type="http://schemas.openxmlformats.org/officeDocument/2006/relationships/image" Target="../media/image113.svg"/><Relationship Id="rId10" Type="http://schemas.openxmlformats.org/officeDocument/2006/relationships/image" Target="../media/image44.png"/><Relationship Id="rId4" Type="http://schemas.openxmlformats.org/officeDocument/2006/relationships/image" Target="../media/image112.png"/><Relationship Id="rId9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18" Type="http://schemas.openxmlformats.org/officeDocument/2006/relationships/image" Target="../media/image128.svg"/><Relationship Id="rId3" Type="http://schemas.openxmlformats.org/officeDocument/2006/relationships/image" Target="../media/image12.pn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3.svg"/><Relationship Id="rId11" Type="http://schemas.openxmlformats.org/officeDocument/2006/relationships/image" Target="../media/image121.png"/><Relationship Id="rId5" Type="http://schemas.openxmlformats.org/officeDocument/2006/relationships/image" Target="../media/image112.png"/><Relationship Id="rId15" Type="http://schemas.openxmlformats.org/officeDocument/2006/relationships/image" Target="../media/image125.png"/><Relationship Id="rId10" Type="http://schemas.openxmlformats.org/officeDocument/2006/relationships/image" Target="../media/image120.svg"/><Relationship Id="rId4" Type="http://schemas.openxmlformats.org/officeDocument/2006/relationships/image" Target="../media/image13.sv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png"/><Relationship Id="rId18" Type="http://schemas.openxmlformats.org/officeDocument/2006/relationships/image" Target="../media/image143.svg"/><Relationship Id="rId3" Type="http://schemas.openxmlformats.org/officeDocument/2006/relationships/image" Target="../media/image12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1.svg"/><Relationship Id="rId20" Type="http://schemas.openxmlformats.org/officeDocument/2006/relationships/image" Target="../media/image145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1.svg"/><Relationship Id="rId11" Type="http://schemas.openxmlformats.org/officeDocument/2006/relationships/image" Target="../media/image136.png"/><Relationship Id="rId24" Type="http://schemas.openxmlformats.org/officeDocument/2006/relationships/image" Target="../media/image149.sv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svg"/><Relationship Id="rId19" Type="http://schemas.openxmlformats.org/officeDocument/2006/relationships/image" Target="../media/image144.png"/><Relationship Id="rId4" Type="http://schemas.openxmlformats.org/officeDocument/2006/relationships/image" Target="../media/image13.svg"/><Relationship Id="rId9" Type="http://schemas.openxmlformats.org/officeDocument/2006/relationships/image" Target="../media/image134.png"/><Relationship Id="rId14" Type="http://schemas.openxmlformats.org/officeDocument/2006/relationships/image" Target="../media/image139.svg"/><Relationship Id="rId22" Type="http://schemas.openxmlformats.org/officeDocument/2006/relationships/image" Target="../media/image14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1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686270F2-A7F5-4B41-8D97-9C6CCE167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2387516"/>
            <a:ext cx="6255668" cy="223837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9A19428-ECD6-4481-A6F0-699948D990B3}"/>
              </a:ext>
            </a:extLst>
          </p:cNvPr>
          <p:cNvSpPr/>
          <p:nvPr/>
        </p:nvSpPr>
        <p:spPr>
          <a:xfrm>
            <a:off x="8604448" y="4654653"/>
            <a:ext cx="360040" cy="365369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62051F46-86AB-4AD1-BCF7-01BF980FB522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12" name="8 CuadroTexto">
            <a:extLst>
              <a:ext uri="{FF2B5EF4-FFF2-40B4-BE49-F238E27FC236}">
                <a16:creationId xmlns:a16="http://schemas.microsoft.com/office/drawing/2014/main" id="{72698C4E-E393-4AF0-8732-7D00AB2E3F99}"/>
              </a:ext>
            </a:extLst>
          </p:cNvPr>
          <p:cNvSpPr txBox="1"/>
          <p:nvPr/>
        </p:nvSpPr>
        <p:spPr>
          <a:xfrm>
            <a:off x="1931804" y="4531112"/>
            <a:ext cx="2023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GT Walsheim Pro" panose="0000050000000000000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13" name="Picture 4" descr="Imagen relacionada">
            <a:extLst>
              <a:ext uri="{FF2B5EF4-FFF2-40B4-BE49-F238E27FC236}">
                <a16:creationId xmlns:a16="http://schemas.microsoft.com/office/drawing/2014/main" id="{2EB2C9B2-C897-4902-B708-CF14EB10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115" y="4496701"/>
            <a:ext cx="340636" cy="34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78EDB94-D120-4BDC-BE28-9C881F0A64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36" y="4546178"/>
            <a:ext cx="1134000" cy="46042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56E870D-5C17-4D5E-80D6-860000EC2806}"/>
              </a:ext>
            </a:extLst>
          </p:cNvPr>
          <p:cNvSpPr/>
          <p:nvPr/>
        </p:nvSpPr>
        <p:spPr>
          <a:xfrm>
            <a:off x="218414" y="3999638"/>
            <a:ext cx="2476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hangingPunct="1"/>
            <a:r>
              <a:rPr lang="es-ES" altLang="ca-ES" sz="16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22 de noviembre de 2021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0FE270-76F2-4971-A451-26EAA2FBD2E4}"/>
              </a:ext>
            </a:extLst>
          </p:cNvPr>
          <p:cNvCxnSpPr>
            <a:cxnSpLocks/>
          </p:cNvCxnSpPr>
          <p:nvPr/>
        </p:nvCxnSpPr>
        <p:spPr>
          <a:xfrm>
            <a:off x="329065" y="3928781"/>
            <a:ext cx="936104" cy="0"/>
          </a:xfrm>
          <a:prstGeom prst="line">
            <a:avLst/>
          </a:prstGeom>
          <a:ln>
            <a:solidFill>
              <a:srgbClr val="3CDB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0098142-9244-4247-AFD9-0771ADCB304A}"/>
              </a:ext>
            </a:extLst>
          </p:cNvPr>
          <p:cNvSpPr txBox="1">
            <a:spLocks/>
          </p:cNvSpPr>
          <p:nvPr/>
        </p:nvSpPr>
        <p:spPr bwMode="auto">
          <a:xfrm>
            <a:off x="251008" y="603660"/>
            <a:ext cx="4458959" cy="17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ca-ES" sz="30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Edad cronológica vs. edad real: 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ca-ES" sz="30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¿qué edad creen que tienen los españoles?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29D485-C592-4450-B676-BE18388209CD}"/>
              </a:ext>
            </a:extLst>
          </p:cNvPr>
          <p:cNvSpPr txBox="1">
            <a:spLocks/>
          </p:cNvSpPr>
          <p:nvPr/>
        </p:nvSpPr>
        <p:spPr bwMode="auto">
          <a:xfrm>
            <a:off x="251008" y="2544136"/>
            <a:ext cx="3450847" cy="12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ca-ES" sz="1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Análisis de las diferencias entre edad </a:t>
            </a:r>
            <a:r>
              <a:rPr lang="es-ES" altLang="ca-ES" sz="1600" b="1" dirty="0" err="1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autopercibida</a:t>
            </a:r>
            <a:r>
              <a:rPr lang="es-ES" altLang="ca-ES" sz="1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 y cronológica y cómo influyen los hábitos de vida saludable en la población</a:t>
            </a:r>
            <a:endParaRPr lang="es-ES" altLang="ca-ES" sz="3000" b="1" dirty="0">
              <a:solidFill>
                <a:schemeClr val="bg1"/>
              </a:solidFill>
              <a:latin typeface="GT Walsheim Pro" panose="000005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9C8684C-A3CD-4DCF-87D7-2B37274FC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22" y="831351"/>
            <a:ext cx="5329098" cy="43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8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19" name="8 CuadroTexto">
            <a:extLst>
              <a:ext uri="{FF2B5EF4-FFF2-40B4-BE49-F238E27FC236}">
                <a16:creationId xmlns:a16="http://schemas.microsoft.com/office/drawing/2014/main" id="{A2229FB6-6E9B-4E58-A9FD-91D344EED669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16" name="43 CuadroTexto">
            <a:extLst>
              <a:ext uri="{FF2B5EF4-FFF2-40B4-BE49-F238E27FC236}">
                <a16:creationId xmlns:a16="http://schemas.microsoft.com/office/drawing/2014/main" id="{1B0DFE4C-1E68-47AF-8E15-C84B14C549E6}"/>
              </a:ext>
            </a:extLst>
          </p:cNvPr>
          <p:cNvSpPr txBox="1"/>
          <p:nvPr/>
        </p:nvSpPr>
        <p:spPr>
          <a:xfrm>
            <a:off x="2195735" y="2712223"/>
            <a:ext cx="229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b="1" dirty="0">
                <a:solidFill>
                  <a:srgbClr val="000000"/>
                </a:solidFill>
                <a:latin typeface="GT Walsheim Pro" panose="00000500000000000000" pitchFamily="2" charset="0"/>
              </a:rPr>
              <a:t>Las personas de entre 70 y 79 años son las que se ven más jóvenes</a:t>
            </a:r>
            <a:r>
              <a:rPr lang="es-ES" sz="1100" dirty="0">
                <a:solidFill>
                  <a:srgbClr val="000000"/>
                </a:solidFill>
                <a:latin typeface="GT Walsheim Pro" panose="00000500000000000000" pitchFamily="2" charset="0"/>
              </a:rPr>
              <a:t>: perciben su edad en torno a los 62 años, 10 menos.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1FF3093-D9DF-45A3-818E-3C67E1FD8414}"/>
              </a:ext>
            </a:extLst>
          </p:cNvPr>
          <p:cNvSpPr/>
          <p:nvPr/>
        </p:nvSpPr>
        <p:spPr>
          <a:xfrm>
            <a:off x="769885" y="743402"/>
            <a:ext cx="1266469" cy="769440"/>
          </a:xfrm>
          <a:prstGeom prst="rect">
            <a:avLst/>
          </a:prstGeom>
          <a:solidFill>
            <a:srgbClr val="E0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GT Walsheim Pro" panose="00000500000000000000" pitchFamily="2" charset="0"/>
              </a:rPr>
              <a:t>60%</a:t>
            </a:r>
          </a:p>
        </p:txBody>
      </p:sp>
      <p:sp>
        <p:nvSpPr>
          <p:cNvPr id="20" name="43 CuadroTexto">
            <a:extLst>
              <a:ext uri="{FF2B5EF4-FFF2-40B4-BE49-F238E27FC236}">
                <a16:creationId xmlns:a16="http://schemas.microsoft.com/office/drawing/2014/main" id="{E8922A7F-2CA8-4F2E-B7B3-AE06B455A953}"/>
              </a:ext>
            </a:extLst>
          </p:cNvPr>
          <p:cNvSpPr txBox="1"/>
          <p:nvPr/>
        </p:nvSpPr>
        <p:spPr>
          <a:xfrm>
            <a:off x="2147411" y="729397"/>
            <a:ext cx="229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GT Walsheim Pro" panose="00000500000000000000" pitchFamily="2" charset="0"/>
              </a:rPr>
              <a:t>6 de cada 10 personas evaluadas perciben tener una edad inferior a su edad cronológica. </a:t>
            </a:r>
            <a:r>
              <a:rPr lang="es-ES" sz="1100" b="1" dirty="0">
                <a:latin typeface="GT Walsheim Pro" panose="00000500000000000000" pitchFamily="2" charset="0"/>
              </a:rPr>
              <a:t>Solo un 15% se ve mayor de lo que es</a:t>
            </a:r>
            <a:r>
              <a:rPr lang="es-ES" sz="1100" dirty="0">
                <a:latin typeface="GT Walsheim Pro" panose="00000500000000000000" pitchFamily="2" charset="0"/>
              </a:rPr>
              <a:t>.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F309EDD-3E1F-4F82-96B1-3F81684DC343}"/>
              </a:ext>
            </a:extLst>
          </p:cNvPr>
          <p:cNvSpPr/>
          <p:nvPr/>
        </p:nvSpPr>
        <p:spPr>
          <a:xfrm>
            <a:off x="755576" y="2741560"/>
            <a:ext cx="1266469" cy="769440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GT Walsheim Pro" panose="00000500000000000000" pitchFamily="2" charset="0"/>
              </a:rPr>
              <a:t>10</a:t>
            </a:r>
          </a:p>
          <a:p>
            <a:pPr algn="ctr"/>
            <a:r>
              <a:rPr lang="es-ES" sz="2400" b="1" dirty="0">
                <a:solidFill>
                  <a:srgbClr val="FFFFFF"/>
                </a:solidFill>
                <a:latin typeface="GT Walsheim Pro" panose="00000500000000000000" pitchFamily="2" charset="0"/>
              </a:rPr>
              <a:t>años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DCEBE0E-DB1E-4455-9BE6-429B0D2353C0}"/>
              </a:ext>
            </a:extLst>
          </p:cNvPr>
          <p:cNvSpPr/>
          <p:nvPr/>
        </p:nvSpPr>
        <p:spPr>
          <a:xfrm>
            <a:off x="755576" y="1777779"/>
            <a:ext cx="1266469" cy="761354"/>
          </a:xfrm>
          <a:prstGeom prst="rect">
            <a:avLst/>
          </a:prstGeom>
          <a:solidFill>
            <a:srgbClr val="F5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FFFFFF"/>
                </a:solidFill>
                <a:latin typeface="GT Walsheim Pro" panose="00000500000000000000" pitchFamily="2" charset="0"/>
              </a:rPr>
              <a:t>4,5 años</a:t>
            </a:r>
          </a:p>
        </p:txBody>
      </p:sp>
      <p:sp>
        <p:nvSpPr>
          <p:cNvPr id="28" name="43 CuadroTexto">
            <a:extLst>
              <a:ext uri="{FF2B5EF4-FFF2-40B4-BE49-F238E27FC236}">
                <a16:creationId xmlns:a16="http://schemas.microsoft.com/office/drawing/2014/main" id="{50BED2A3-F46C-48D6-A848-948210D9BFD3}"/>
              </a:ext>
            </a:extLst>
          </p:cNvPr>
          <p:cNvSpPr txBox="1"/>
          <p:nvPr/>
        </p:nvSpPr>
        <p:spPr>
          <a:xfrm>
            <a:off x="2147410" y="1858374"/>
            <a:ext cx="2295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000000"/>
                </a:solidFill>
                <a:latin typeface="GT Walsheim Pro" panose="00000500000000000000" pitchFamily="2" charset="0"/>
              </a:rPr>
              <a:t>Es el </a:t>
            </a:r>
            <a:r>
              <a:rPr lang="es-ES" sz="1100" b="1" dirty="0">
                <a:solidFill>
                  <a:srgbClr val="000000"/>
                </a:solidFill>
                <a:latin typeface="GT Walsheim Pro" panose="00000500000000000000" pitchFamily="2" charset="0"/>
              </a:rPr>
              <a:t>promedio de años que los españoles se ven más jóvenes </a:t>
            </a:r>
            <a:r>
              <a:rPr lang="es-ES" sz="1100" dirty="0">
                <a:solidFill>
                  <a:srgbClr val="000000"/>
                </a:solidFill>
                <a:latin typeface="GT Walsheim Pro" panose="00000500000000000000" pitchFamily="2" charset="0"/>
              </a:rPr>
              <a:t>respecto a su edad cronológica</a:t>
            </a:r>
            <a:r>
              <a:rPr lang="es-ES" sz="1100" b="1" dirty="0">
                <a:solidFill>
                  <a:srgbClr val="000000"/>
                </a:solidFill>
                <a:latin typeface="GT Walsheim Pro" panose="00000500000000000000" pitchFamily="2" charset="0"/>
              </a:rPr>
              <a:t>. </a:t>
            </a:r>
          </a:p>
        </p:txBody>
      </p:sp>
      <p:sp>
        <p:nvSpPr>
          <p:cNvPr id="29" name="2 Rectángulo">
            <a:extLst>
              <a:ext uri="{FF2B5EF4-FFF2-40B4-BE49-F238E27FC236}">
                <a16:creationId xmlns:a16="http://schemas.microsoft.com/office/drawing/2014/main" id="{E376379F-2313-49A7-B727-07F71F459919}"/>
              </a:ext>
            </a:extLst>
          </p:cNvPr>
          <p:cNvSpPr/>
          <p:nvPr/>
        </p:nvSpPr>
        <p:spPr>
          <a:xfrm>
            <a:off x="663936" y="3743340"/>
            <a:ext cx="35480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Los que se ven más jóvenes también se perciben con mejor salud, bienestar emocional, afecto o estrés.</a:t>
            </a:r>
          </a:p>
        </p:txBody>
      </p:sp>
      <p:sp>
        <p:nvSpPr>
          <p:cNvPr id="35" name="2 Rectángulo">
            <a:extLst>
              <a:ext uri="{FF2B5EF4-FFF2-40B4-BE49-F238E27FC236}">
                <a16:creationId xmlns:a16="http://schemas.microsoft.com/office/drawing/2014/main" id="{BBA5D6F3-A143-463B-B676-4C9B1749F176}"/>
              </a:ext>
            </a:extLst>
          </p:cNvPr>
          <p:cNvSpPr/>
          <p:nvPr/>
        </p:nvSpPr>
        <p:spPr>
          <a:xfrm>
            <a:off x="5006165" y="3984495"/>
            <a:ext cx="3745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…según nos muestra la ciencia.</a:t>
            </a:r>
          </a:p>
        </p:txBody>
      </p:sp>
      <p:sp>
        <p:nvSpPr>
          <p:cNvPr id="36" name="CaixaDeTexto 1">
            <a:extLst>
              <a:ext uri="{FF2B5EF4-FFF2-40B4-BE49-F238E27FC236}">
                <a16:creationId xmlns:a16="http://schemas.microsoft.com/office/drawing/2014/main" id="{7A58DC4F-5E4A-4498-BFBF-6BFA6E6D0B49}"/>
              </a:ext>
            </a:extLst>
          </p:cNvPr>
          <p:cNvSpPr txBox="1"/>
          <p:nvPr/>
        </p:nvSpPr>
        <p:spPr>
          <a:xfrm>
            <a:off x="4594859" y="989728"/>
            <a:ext cx="187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b="1" dirty="0">
                <a:latin typeface="GT Walsheim Pro Bold" panose="00000800000000000000" pitchFamily="2" charset="0"/>
                <a:ea typeface="Verdana" panose="020B0604030504040204" pitchFamily="34" charset="0"/>
              </a:rPr>
              <a:t>¿Qué hacer para sentirse más joven?</a:t>
            </a:r>
          </a:p>
        </p:txBody>
      </p:sp>
      <p:sp>
        <p:nvSpPr>
          <p:cNvPr id="37" name="CaixaDeTexto 1">
            <a:extLst>
              <a:ext uri="{FF2B5EF4-FFF2-40B4-BE49-F238E27FC236}">
                <a16:creationId xmlns:a16="http://schemas.microsoft.com/office/drawing/2014/main" id="{BD600724-A50A-4866-B632-1B8E97408A22}"/>
              </a:ext>
            </a:extLst>
          </p:cNvPr>
          <p:cNvSpPr txBox="1"/>
          <p:nvPr/>
        </p:nvSpPr>
        <p:spPr>
          <a:xfrm>
            <a:off x="6588224" y="2635278"/>
            <a:ext cx="2396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Pues lo que hacen los que se ven más jóvenes…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A538BD5-2358-4F3E-AC2C-5E4D7B6AB0B0}"/>
              </a:ext>
            </a:extLst>
          </p:cNvPr>
          <p:cNvCxnSpPr>
            <a:cxnSpLocks/>
          </p:cNvCxnSpPr>
          <p:nvPr/>
        </p:nvCxnSpPr>
        <p:spPr>
          <a:xfrm flipV="1">
            <a:off x="4594860" y="434340"/>
            <a:ext cx="0" cy="4297650"/>
          </a:xfrm>
          <a:prstGeom prst="line">
            <a:avLst/>
          </a:prstGeom>
          <a:ln>
            <a:solidFill>
              <a:srgbClr val="FC9BB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Gráfico 20">
            <a:extLst>
              <a:ext uri="{FF2B5EF4-FFF2-40B4-BE49-F238E27FC236}">
                <a16:creationId xmlns:a16="http://schemas.microsoft.com/office/drawing/2014/main" id="{B297695F-033D-48E2-8A7D-6F72E9F8B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5200" y="2305737"/>
            <a:ext cx="1237409" cy="141263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1B8F81B-4996-47E4-AE10-2E4C1FD8C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0342" y="854177"/>
            <a:ext cx="1055692" cy="14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3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0D22725B-35D2-452A-AA55-7BD5D308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37196"/>
            <a:ext cx="6255668" cy="223837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B34AFD7-63C6-48B8-B4AC-7648B1CD1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24549"/>
            <a:ext cx="1133477" cy="46020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25C04A9-66D2-4D4A-B6F8-BDC98EE46413}"/>
              </a:ext>
            </a:extLst>
          </p:cNvPr>
          <p:cNvSpPr/>
          <p:nvPr/>
        </p:nvSpPr>
        <p:spPr>
          <a:xfrm>
            <a:off x="8604448" y="4654653"/>
            <a:ext cx="360040" cy="365369"/>
          </a:xfrm>
          <a:prstGeom prst="rect">
            <a:avLst/>
          </a:prstGeom>
          <a:solidFill>
            <a:srgbClr val="F6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5E288C5B-8A18-46C5-B4DB-044C0C27485D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2F7499-8EA4-46F5-9679-52E5EB67858B}"/>
              </a:ext>
            </a:extLst>
          </p:cNvPr>
          <p:cNvSpPr txBox="1">
            <a:spLocks/>
          </p:cNvSpPr>
          <p:nvPr/>
        </p:nvSpPr>
        <p:spPr bwMode="auto">
          <a:xfrm>
            <a:off x="301722" y="627535"/>
            <a:ext cx="2686102" cy="223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El elusivo concepto de la edad</a:t>
            </a:r>
          </a:p>
        </p:txBody>
      </p:sp>
      <p:pic>
        <p:nvPicPr>
          <p:cNvPr id="8" name="Imagen 7" descr="Una joven sonriendo con una camiseta negra&#10;&#10;Descripción generada automáticamente">
            <a:extLst>
              <a:ext uri="{FF2B5EF4-FFF2-40B4-BE49-F238E27FC236}">
                <a16:creationId xmlns:a16="http://schemas.microsoft.com/office/drawing/2014/main" id="{80D78448-ED1E-4B00-9B31-747973484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5" y="195486"/>
            <a:ext cx="4197566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2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44">
            <a:extLst>
              <a:ext uri="{FF2B5EF4-FFF2-40B4-BE49-F238E27FC236}">
                <a16:creationId xmlns:a16="http://schemas.microsoft.com/office/drawing/2014/main" id="{CC467A1E-C1D2-4193-9976-B2816C5DB8D5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B0E75A8-9B29-494F-8F49-178CBB6A6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72558AE-B569-440A-9931-E8A07B753776}"/>
              </a:ext>
            </a:extLst>
          </p:cNvPr>
          <p:cNvCxnSpPr>
            <a:cxnSpLocks/>
          </p:cNvCxnSpPr>
          <p:nvPr/>
        </p:nvCxnSpPr>
        <p:spPr>
          <a:xfrm>
            <a:off x="3415816" y="987574"/>
            <a:ext cx="5146675" cy="0"/>
          </a:xfrm>
          <a:prstGeom prst="line">
            <a:avLst/>
          </a:prstGeom>
          <a:ln w="19050">
            <a:solidFill>
              <a:srgbClr val="F6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3">
            <a:extLst>
              <a:ext uri="{FF2B5EF4-FFF2-40B4-BE49-F238E27FC236}">
                <a16:creationId xmlns:a16="http://schemas.microsoft.com/office/drawing/2014/main" id="{ECECC590-5C6C-4233-8A37-A8633C3293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4032" y="1194156"/>
            <a:ext cx="328459" cy="31070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2D7ABA4A-5F15-41D7-90D7-FD0FA4192D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8989" y="1648754"/>
            <a:ext cx="343410" cy="310704"/>
          </a:xfrm>
          <a:prstGeom prst="rect">
            <a:avLst/>
          </a:prstGeom>
        </p:spPr>
      </p:pic>
      <p:sp>
        <p:nvSpPr>
          <p:cNvPr id="17" name="CaixaDeTexto 1">
            <a:extLst>
              <a:ext uri="{FF2B5EF4-FFF2-40B4-BE49-F238E27FC236}">
                <a16:creationId xmlns:a16="http://schemas.microsoft.com/office/drawing/2014/main" id="{2D3694BB-3539-4954-8E74-6214946A4C46}"/>
              </a:ext>
            </a:extLst>
          </p:cNvPr>
          <p:cNvSpPr txBox="1"/>
          <p:nvPr/>
        </p:nvSpPr>
        <p:spPr>
          <a:xfrm>
            <a:off x="250826" y="526451"/>
            <a:ext cx="2881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6BE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No tenemos </a:t>
            </a:r>
          </a:p>
          <a:p>
            <a:r>
              <a:rPr lang="es-ES" sz="2400" b="1" dirty="0">
                <a:solidFill>
                  <a:srgbClr val="F6BE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una edad. </a:t>
            </a:r>
          </a:p>
          <a:p>
            <a:r>
              <a:rPr lang="es-ES" sz="2400" b="1" dirty="0">
                <a:solidFill>
                  <a:srgbClr val="F6BE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Tenemos varias…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F3CF280-1E80-4EA0-BE97-D5B704F05E13}"/>
              </a:ext>
            </a:extLst>
          </p:cNvPr>
          <p:cNvSpPr/>
          <p:nvPr/>
        </p:nvSpPr>
        <p:spPr>
          <a:xfrm>
            <a:off x="3387428" y="422702"/>
            <a:ext cx="4680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dirty="0">
                <a:solidFill>
                  <a:srgbClr val="F3DD6D"/>
                </a:solidFill>
                <a:latin typeface="GT Walsheim Pro" panose="00000500000000000000" pitchFamily="2" charset="0"/>
              </a:rPr>
              <a:t>Tipos de edades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DE6A2B8-4597-407C-8F99-1D96FFE0C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3487" y="2748088"/>
            <a:ext cx="278912" cy="33469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D5471F2-929C-4056-85D0-BB306420FD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9912" y="3291830"/>
            <a:ext cx="266700" cy="31432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BB0826F-BF08-4F67-B367-75B986B5D8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544" y="1948734"/>
            <a:ext cx="2250840" cy="2399480"/>
          </a:xfrm>
          <a:prstGeom prst="rect">
            <a:avLst/>
          </a:prstGeom>
        </p:spPr>
      </p:pic>
      <p:sp>
        <p:nvSpPr>
          <p:cNvPr id="15" name="8 CuadroTexto">
            <a:extLst>
              <a:ext uri="{FF2B5EF4-FFF2-40B4-BE49-F238E27FC236}">
                <a16:creationId xmlns:a16="http://schemas.microsoft.com/office/drawing/2014/main" id="{C69E59BC-5848-4F16-9A1A-D779306F9B4F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790ED3D-23F6-474B-A02E-7C8D98E09E89}"/>
              </a:ext>
            </a:extLst>
          </p:cNvPr>
          <p:cNvSpPr/>
          <p:nvPr/>
        </p:nvSpPr>
        <p:spPr>
          <a:xfrm>
            <a:off x="4181230" y="1245559"/>
            <a:ext cx="467654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333C41"/>
                </a:solidFill>
                <a:latin typeface="GT Walsheim Pro" panose="00000500000000000000" pitchFamily="2" charset="0"/>
              </a:rPr>
              <a:t>Edad cronológica</a:t>
            </a:r>
            <a:r>
              <a:rPr lang="es-ES" sz="1200" dirty="0">
                <a:solidFill>
                  <a:srgbClr val="333C41"/>
                </a:solidFill>
                <a:latin typeface="GT Walsheim Pro" panose="00000500000000000000" pitchFamily="2" charset="0"/>
              </a:rPr>
              <a:t>, determinada por la fecha de nacimiento.</a:t>
            </a:r>
          </a:p>
          <a:p>
            <a:endParaRPr lang="es-ES" sz="1200" dirty="0">
              <a:solidFill>
                <a:srgbClr val="333C41"/>
              </a:solidFill>
              <a:latin typeface="GT Walsheim Pro" panose="00000500000000000000" pitchFamily="2" charset="0"/>
            </a:endParaRPr>
          </a:p>
          <a:p>
            <a:r>
              <a:rPr lang="es-ES" sz="1200" b="1" dirty="0">
                <a:solidFill>
                  <a:srgbClr val="333C41"/>
                </a:solidFill>
                <a:latin typeface="GT Walsheim Pro" panose="00000500000000000000" pitchFamily="2" charset="0"/>
              </a:rPr>
              <a:t>Edad biológica, </a:t>
            </a:r>
            <a:r>
              <a:rPr lang="es-ES" sz="1200" dirty="0">
                <a:solidFill>
                  <a:srgbClr val="333C41"/>
                </a:solidFill>
                <a:latin typeface="GT Walsheim Pro" panose="00000500000000000000" pitchFamily="2" charset="0"/>
              </a:rPr>
              <a:t>la que realmente tiene nuestro cuerpo. Se mide por </a:t>
            </a:r>
            <a:r>
              <a:rPr lang="es-ES" sz="1200" dirty="0" err="1">
                <a:solidFill>
                  <a:srgbClr val="333C41"/>
                </a:solidFill>
                <a:latin typeface="GT Walsheim Pro" panose="00000500000000000000" pitchFamily="2" charset="0"/>
              </a:rPr>
              <a:t>biomarcadores</a:t>
            </a:r>
            <a:r>
              <a:rPr lang="es-ES" sz="1200" dirty="0">
                <a:solidFill>
                  <a:srgbClr val="333C41"/>
                </a:solidFill>
                <a:latin typeface="GT Walsheim Pro" panose="00000500000000000000" pitchFamily="2" charset="0"/>
              </a:rPr>
              <a:t> y pruebas funcionales que van cambiando con el paso de los años. Puede coincidir, o no, con la edad cronológica. Hay personas que se conservan bien y personas que se conservan mal.</a:t>
            </a:r>
          </a:p>
          <a:p>
            <a:endParaRPr lang="es-ES" sz="1200" dirty="0">
              <a:solidFill>
                <a:srgbClr val="333C41"/>
              </a:solidFill>
              <a:latin typeface="GT Walsheim Pro" panose="00000500000000000000" pitchFamily="2" charset="0"/>
            </a:endParaRPr>
          </a:p>
          <a:p>
            <a:r>
              <a:rPr lang="es-ES" sz="1200" dirty="0">
                <a:solidFill>
                  <a:srgbClr val="333C41"/>
                </a:solidFill>
                <a:latin typeface="GT Walsheim Pro" panose="00000500000000000000" pitchFamily="2" charset="0"/>
              </a:rPr>
              <a:t>La </a:t>
            </a:r>
            <a:r>
              <a:rPr lang="es-ES" sz="1200" b="1" dirty="0">
                <a:solidFill>
                  <a:srgbClr val="333C41"/>
                </a:solidFill>
                <a:latin typeface="GT Walsheim Pro" panose="00000500000000000000" pitchFamily="2" charset="0"/>
              </a:rPr>
              <a:t>edad aparente o atribuida, </a:t>
            </a:r>
            <a:r>
              <a:rPr lang="es-ES" sz="1200" dirty="0">
                <a:solidFill>
                  <a:srgbClr val="333C41"/>
                </a:solidFill>
                <a:latin typeface="GT Walsheim Pro" panose="00000500000000000000" pitchFamily="2" charset="0"/>
              </a:rPr>
              <a:t>la edad que aparentamos tener. Se acerca más a la edad biológica que a la cronológica.</a:t>
            </a:r>
          </a:p>
          <a:p>
            <a:endParaRPr lang="es-ES" sz="1200" dirty="0">
              <a:solidFill>
                <a:srgbClr val="333C41"/>
              </a:solidFill>
              <a:latin typeface="GT Walsheim Pro" panose="00000500000000000000" pitchFamily="2" charset="0"/>
            </a:endParaRPr>
          </a:p>
          <a:p>
            <a:r>
              <a:rPr lang="es-ES" sz="1200" dirty="0">
                <a:solidFill>
                  <a:srgbClr val="333C41"/>
                </a:solidFill>
                <a:latin typeface="GT Walsheim Pro" panose="00000500000000000000" pitchFamily="2" charset="0"/>
              </a:rPr>
              <a:t>La</a:t>
            </a:r>
            <a:r>
              <a:rPr lang="es-ES" sz="1200" b="1" dirty="0">
                <a:solidFill>
                  <a:srgbClr val="333C41"/>
                </a:solidFill>
                <a:latin typeface="GT Walsheim Pro" panose="00000500000000000000" pitchFamily="2" charset="0"/>
              </a:rPr>
              <a:t> edad auto-percibida </a:t>
            </a:r>
            <a:r>
              <a:rPr lang="es-ES" sz="1200" dirty="0">
                <a:solidFill>
                  <a:srgbClr val="333C41"/>
                </a:solidFill>
                <a:latin typeface="GT Walsheim Pro" panose="00000500000000000000" pitchFamily="2" charset="0"/>
              </a:rPr>
              <a:t>es la edad que uno diría que tiene si no supiera la edad que tiene.</a:t>
            </a:r>
          </a:p>
          <a:p>
            <a:endParaRPr lang="es-ES" sz="1200" dirty="0">
              <a:solidFill>
                <a:srgbClr val="333C41"/>
              </a:solidFill>
              <a:latin typeface="GT Walsheim Pro" panose="00000500000000000000" pitchFamily="2" charset="0"/>
            </a:endParaRPr>
          </a:p>
          <a:p>
            <a:endParaRPr lang="es-ES" sz="1400" b="1" dirty="0">
              <a:solidFill>
                <a:srgbClr val="333C41"/>
              </a:solidFill>
              <a:latin typeface="GT Walsheim Pro" panose="00000500000000000000" pitchFamily="2" charset="0"/>
            </a:endParaRPr>
          </a:p>
          <a:p>
            <a:pPr algn="ctr"/>
            <a:r>
              <a:rPr lang="es-ES" sz="1600" b="1" dirty="0">
                <a:solidFill>
                  <a:srgbClr val="333C41"/>
                </a:solidFill>
                <a:latin typeface="GT Walsheim Pro" panose="00000500000000000000" pitchFamily="2" charset="0"/>
              </a:rPr>
              <a:t>La edad como profecía </a:t>
            </a:r>
            <a:r>
              <a:rPr lang="es-ES" sz="1600" b="1" dirty="0" err="1">
                <a:solidFill>
                  <a:srgbClr val="333C41"/>
                </a:solidFill>
                <a:latin typeface="GT Walsheim Pro" panose="00000500000000000000" pitchFamily="2" charset="0"/>
              </a:rPr>
              <a:t>auto-cumplida</a:t>
            </a:r>
            <a:r>
              <a:rPr lang="es-ES" sz="1600" b="1" dirty="0">
                <a:solidFill>
                  <a:srgbClr val="333C41"/>
                </a:solidFill>
                <a:latin typeface="GT Walsheim Pro" panose="00000500000000000000" pitchFamily="2" charset="0"/>
              </a:rPr>
              <a:t>.</a:t>
            </a:r>
          </a:p>
          <a:p>
            <a:endParaRPr lang="es-ES" sz="1200" dirty="0">
              <a:solidFill>
                <a:srgbClr val="333C41"/>
              </a:solidFill>
              <a:latin typeface="GT Walsheim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0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8714F816-C5F0-407E-9968-7C4AD5B4C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7075"/>
          <a:stretch/>
        </p:blipFill>
        <p:spPr>
          <a:xfrm>
            <a:off x="2888332" y="1837197"/>
            <a:ext cx="6255668" cy="22383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098142-9244-4247-AFD9-0771ADCB304A}"/>
              </a:ext>
            </a:extLst>
          </p:cNvPr>
          <p:cNvSpPr txBox="1">
            <a:spLocks/>
          </p:cNvSpPr>
          <p:nvPr/>
        </p:nvSpPr>
        <p:spPr bwMode="auto">
          <a:xfrm>
            <a:off x="237863" y="639303"/>
            <a:ext cx="3503182" cy="181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¿Qué edad creemos que tenemos?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B34AFD7-63C6-48B8-B4AC-7648B1CD1F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36" y="4424549"/>
            <a:ext cx="1133477" cy="46020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25C04A9-66D2-4D4A-B6F8-BDC98EE46413}"/>
              </a:ext>
            </a:extLst>
          </p:cNvPr>
          <p:cNvSpPr/>
          <p:nvPr/>
        </p:nvSpPr>
        <p:spPr>
          <a:xfrm>
            <a:off x="8604448" y="4654653"/>
            <a:ext cx="360040" cy="365369"/>
          </a:xfrm>
          <a:prstGeom prst="rect">
            <a:avLst/>
          </a:prstGeom>
          <a:solidFill>
            <a:srgbClr val="685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5E288C5B-8A18-46C5-B4DB-044C0C27485D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3" name="Imagen 2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8D42B972-58D6-4905-8FD6-36FF09DF4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58" y="339502"/>
            <a:ext cx="5155155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D154B87-C520-4280-816B-69933A156A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7901" y="3067300"/>
            <a:ext cx="4475255" cy="1863633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8636808-2004-46EA-A0EB-4D6ADBE0FEB0}"/>
              </a:ext>
            </a:extLst>
          </p:cNvPr>
          <p:cNvCxnSpPr>
            <a:cxnSpLocks/>
          </p:cNvCxnSpPr>
          <p:nvPr/>
        </p:nvCxnSpPr>
        <p:spPr>
          <a:xfrm>
            <a:off x="3530760" y="1137060"/>
            <a:ext cx="5332648" cy="34270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7C8FF0C-D66E-40EB-A78D-738019F25386}"/>
              </a:ext>
            </a:extLst>
          </p:cNvPr>
          <p:cNvSpPr/>
          <p:nvPr/>
        </p:nvSpPr>
        <p:spPr>
          <a:xfrm>
            <a:off x="4113767" y="553173"/>
            <a:ext cx="3617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 dirty="0">
                <a:solidFill>
                  <a:srgbClr val="333C41"/>
                </a:solidFill>
                <a:latin typeface="GT Walsheim Pro" panose="00000500000000000000" pitchFamily="2" charset="0"/>
              </a:rPr>
              <a:t>En promedio los españoles se ven 4,5 años más jóvenes de lo que son.</a:t>
            </a:r>
          </a:p>
        </p:txBody>
      </p:sp>
      <p:sp>
        <p:nvSpPr>
          <p:cNvPr id="27" name="8 CuadroTexto">
            <a:extLst>
              <a:ext uri="{FF2B5EF4-FFF2-40B4-BE49-F238E27FC236}">
                <a16:creationId xmlns:a16="http://schemas.microsoft.com/office/drawing/2014/main" id="{42D441E1-4D68-442C-AC80-E951AA98407F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25" name="CaixaDeTexto 1">
            <a:extLst>
              <a:ext uri="{FF2B5EF4-FFF2-40B4-BE49-F238E27FC236}">
                <a16:creationId xmlns:a16="http://schemas.microsoft.com/office/drawing/2014/main" id="{38BC0242-4563-4B04-BC7E-1C311A9AB535}"/>
              </a:ext>
            </a:extLst>
          </p:cNvPr>
          <p:cNvSpPr txBox="1"/>
          <p:nvPr/>
        </p:nvSpPr>
        <p:spPr>
          <a:xfrm>
            <a:off x="6005529" y="1396865"/>
            <a:ext cx="1318075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b="1" dirty="0">
                <a:solidFill>
                  <a:srgbClr val="8094DD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43,17</a:t>
            </a:r>
          </a:p>
          <a:p>
            <a:pPr algn="ctr"/>
            <a:r>
              <a:rPr lang="es-ES" sz="1400" b="1" dirty="0">
                <a:solidFill>
                  <a:srgbClr val="8094DD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años</a:t>
            </a:r>
            <a:endParaRPr lang="es-ES" sz="2400" b="1" dirty="0">
              <a:solidFill>
                <a:srgbClr val="8094DD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20" name="CaixaDeTexto 1">
            <a:extLst>
              <a:ext uri="{FF2B5EF4-FFF2-40B4-BE49-F238E27FC236}">
                <a16:creationId xmlns:a16="http://schemas.microsoft.com/office/drawing/2014/main" id="{64404012-EEC7-475D-81C5-922241DE6D36}"/>
              </a:ext>
            </a:extLst>
          </p:cNvPr>
          <p:cNvSpPr txBox="1"/>
          <p:nvPr/>
        </p:nvSpPr>
        <p:spPr>
          <a:xfrm>
            <a:off x="4784462" y="1396865"/>
            <a:ext cx="1318075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48,17 </a:t>
            </a:r>
            <a:r>
              <a: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años</a:t>
            </a:r>
            <a:endParaRPr lang="es-ES" sz="2400" b="1" dirty="0">
              <a:solidFill>
                <a:srgbClr val="685BC7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0084A33-1C04-4B28-A5A3-C136FF9EC022}"/>
              </a:ext>
            </a:extLst>
          </p:cNvPr>
          <p:cNvSpPr/>
          <p:nvPr/>
        </p:nvSpPr>
        <p:spPr>
          <a:xfrm>
            <a:off x="3576185" y="1300188"/>
            <a:ext cx="1208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Población general</a:t>
            </a:r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BEEF8586-DD96-4949-93E6-F068DA793A6A}"/>
              </a:ext>
            </a:extLst>
          </p:cNvPr>
          <p:cNvSpPr txBox="1"/>
          <p:nvPr/>
        </p:nvSpPr>
        <p:spPr>
          <a:xfrm>
            <a:off x="351346" y="1137060"/>
            <a:ext cx="2638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Un 60% de los españoles se ven más jóvenes y un 15% se ven mayores de lo que son.</a:t>
            </a:r>
            <a:endParaRPr lang="es-ES" sz="1600" b="1" dirty="0">
              <a:solidFill>
                <a:srgbClr val="685BC7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6F69BE8B-AA58-4B82-A301-F9800E383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5457" y="1579640"/>
            <a:ext cx="3304174" cy="2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4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áfico 48">
            <a:extLst>
              <a:ext uri="{FF2B5EF4-FFF2-40B4-BE49-F238E27FC236}">
                <a16:creationId xmlns:a16="http://schemas.microsoft.com/office/drawing/2014/main" id="{BAC9488B-7541-4750-88E8-D03FB21C21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3488" y="2884697"/>
            <a:ext cx="2778781" cy="1157169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1E618A04-6F65-4813-AA10-C700B3A7E1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8019" y="2884697"/>
            <a:ext cx="2778781" cy="1157169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7C8FF0C-D66E-40EB-A78D-738019F25386}"/>
              </a:ext>
            </a:extLst>
          </p:cNvPr>
          <p:cNvSpPr/>
          <p:nvPr/>
        </p:nvSpPr>
        <p:spPr>
          <a:xfrm>
            <a:off x="3948272" y="533322"/>
            <a:ext cx="4497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 dirty="0">
                <a:solidFill>
                  <a:srgbClr val="333C41"/>
                </a:solidFill>
                <a:latin typeface="GT Walsheim Pro" panose="00000500000000000000" pitchFamily="2" charset="0"/>
              </a:rPr>
              <a:t>En promedio, las mujeres se ven se ven 5 años más jóvenes, y los hombres 4 años.</a:t>
            </a:r>
          </a:p>
        </p:txBody>
      </p:sp>
      <p:sp>
        <p:nvSpPr>
          <p:cNvPr id="36" name="8 CuadroTexto">
            <a:extLst>
              <a:ext uri="{FF2B5EF4-FFF2-40B4-BE49-F238E27FC236}">
                <a16:creationId xmlns:a16="http://schemas.microsoft.com/office/drawing/2014/main" id="{80ECCDC5-1DF9-4614-9951-56EA7E9AD7E9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7B2B31-2E00-4B8A-9031-0142C28DE5C6}"/>
              </a:ext>
            </a:extLst>
          </p:cNvPr>
          <p:cNvSpPr/>
          <p:nvPr/>
        </p:nvSpPr>
        <p:spPr>
          <a:xfrm>
            <a:off x="3703086" y="1409155"/>
            <a:ext cx="1457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FF6900"/>
                </a:solidFill>
                <a:latin typeface="GT Walsheim Pro" panose="00000500000000000000" pitchFamily="2" charset="0"/>
              </a:rPr>
              <a:t>Mujeres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7CEEAE2-2613-44C7-909F-31AAC6A793B3}"/>
              </a:ext>
            </a:extLst>
          </p:cNvPr>
          <p:cNvSpPr/>
          <p:nvPr/>
        </p:nvSpPr>
        <p:spPr>
          <a:xfrm>
            <a:off x="6832992" y="1409155"/>
            <a:ext cx="15911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Hombres</a:t>
            </a:r>
          </a:p>
        </p:txBody>
      </p:sp>
      <p:sp>
        <p:nvSpPr>
          <p:cNvPr id="47" name="CaixaDeTexto 1">
            <a:extLst>
              <a:ext uri="{FF2B5EF4-FFF2-40B4-BE49-F238E27FC236}">
                <a16:creationId xmlns:a16="http://schemas.microsoft.com/office/drawing/2014/main" id="{96DF2C41-25FE-446C-9B82-E64F8E061AE2}"/>
              </a:ext>
            </a:extLst>
          </p:cNvPr>
          <p:cNvSpPr txBox="1"/>
          <p:nvPr/>
        </p:nvSpPr>
        <p:spPr>
          <a:xfrm>
            <a:off x="7565056" y="1728079"/>
            <a:ext cx="1318075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b="1" dirty="0">
                <a:solidFill>
                  <a:srgbClr val="8094DD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43,68</a:t>
            </a:r>
          </a:p>
          <a:p>
            <a:pPr algn="ctr"/>
            <a:r>
              <a:rPr lang="es-ES" sz="1400" b="1" dirty="0">
                <a:solidFill>
                  <a:srgbClr val="8094DD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años</a:t>
            </a:r>
            <a:endParaRPr lang="es-ES" sz="2400" b="1" dirty="0">
              <a:solidFill>
                <a:srgbClr val="8094DD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48" name="CaixaDeTexto 1">
            <a:extLst>
              <a:ext uri="{FF2B5EF4-FFF2-40B4-BE49-F238E27FC236}">
                <a16:creationId xmlns:a16="http://schemas.microsoft.com/office/drawing/2014/main" id="{8518111D-F038-4AC7-8919-371DEDD26B70}"/>
              </a:ext>
            </a:extLst>
          </p:cNvPr>
          <p:cNvSpPr txBox="1"/>
          <p:nvPr/>
        </p:nvSpPr>
        <p:spPr>
          <a:xfrm>
            <a:off x="6343989" y="1728079"/>
            <a:ext cx="1318075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47,76</a:t>
            </a:r>
          </a:p>
          <a:p>
            <a:pPr algn="ctr"/>
            <a:r>
              <a: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años</a:t>
            </a:r>
            <a:endParaRPr lang="es-ES" sz="2400" b="1" dirty="0">
              <a:solidFill>
                <a:srgbClr val="685BC7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51" name="CaixaDeTexto 1">
            <a:extLst>
              <a:ext uri="{FF2B5EF4-FFF2-40B4-BE49-F238E27FC236}">
                <a16:creationId xmlns:a16="http://schemas.microsoft.com/office/drawing/2014/main" id="{2C243F65-E478-498B-87BF-385BB97ADE8E}"/>
              </a:ext>
            </a:extLst>
          </p:cNvPr>
          <p:cNvSpPr txBox="1"/>
          <p:nvPr/>
        </p:nvSpPr>
        <p:spPr>
          <a:xfrm>
            <a:off x="4356930" y="1695460"/>
            <a:ext cx="1318075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43,75</a:t>
            </a:r>
          </a:p>
          <a:p>
            <a:pPr algn="ctr"/>
            <a:r>
              <a:rPr lang="es-ES" sz="140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años</a:t>
            </a:r>
            <a:endParaRPr lang="es-ES" sz="2400" b="1" dirty="0">
              <a:solidFill>
                <a:srgbClr val="F5BF00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52" name="CaixaDeTexto 1">
            <a:extLst>
              <a:ext uri="{FF2B5EF4-FFF2-40B4-BE49-F238E27FC236}">
                <a16:creationId xmlns:a16="http://schemas.microsoft.com/office/drawing/2014/main" id="{394396FA-D7E5-49C0-AD48-9AB13E722D6D}"/>
              </a:ext>
            </a:extLst>
          </p:cNvPr>
          <p:cNvSpPr txBox="1"/>
          <p:nvPr/>
        </p:nvSpPr>
        <p:spPr>
          <a:xfrm>
            <a:off x="3219743" y="1728079"/>
            <a:ext cx="1318075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48,56 </a:t>
            </a:r>
            <a:r>
              <a:rPr lang="es-ES" sz="14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años</a:t>
            </a:r>
            <a:endParaRPr lang="es-ES" sz="2400" b="1" dirty="0">
              <a:solidFill>
                <a:srgbClr val="FF6900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18" name="CaixaDeTexto 1">
            <a:extLst>
              <a:ext uri="{FF2B5EF4-FFF2-40B4-BE49-F238E27FC236}">
                <a16:creationId xmlns:a16="http://schemas.microsoft.com/office/drawing/2014/main" id="{7DF628EF-51A1-49E8-A971-C5CAF93BA322}"/>
              </a:ext>
            </a:extLst>
          </p:cNvPr>
          <p:cNvSpPr txBox="1"/>
          <p:nvPr/>
        </p:nvSpPr>
        <p:spPr>
          <a:xfrm>
            <a:off x="242352" y="1192622"/>
            <a:ext cx="2914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Verse más joven no difiere entre mujeres y hombres.</a:t>
            </a:r>
            <a:endParaRPr lang="es-ES" sz="1600" b="1" dirty="0">
              <a:solidFill>
                <a:srgbClr val="685BC7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801A7EA-2EF5-4B89-9BB1-36326D272A8F}"/>
              </a:ext>
            </a:extLst>
          </p:cNvPr>
          <p:cNvCxnSpPr>
            <a:cxnSpLocks/>
          </p:cNvCxnSpPr>
          <p:nvPr/>
        </p:nvCxnSpPr>
        <p:spPr>
          <a:xfrm>
            <a:off x="3530760" y="1137060"/>
            <a:ext cx="5332648" cy="34270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áfico 20">
            <a:extLst>
              <a:ext uri="{FF2B5EF4-FFF2-40B4-BE49-F238E27FC236}">
                <a16:creationId xmlns:a16="http://schemas.microsoft.com/office/drawing/2014/main" id="{A3EFA4CA-E0B2-43FC-B8B5-116C80579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0780" y="2239582"/>
            <a:ext cx="1695564" cy="1241576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6CBBD192-D5C7-41B1-852B-33962D2963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7227" y="2231290"/>
            <a:ext cx="1695564" cy="12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74DB734-FC55-4D56-8AB7-0BB6C996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7663" y="1889106"/>
            <a:ext cx="7429071" cy="3093690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128" name="8 CuadroTexto">
            <a:extLst>
              <a:ext uri="{FF2B5EF4-FFF2-40B4-BE49-F238E27FC236}">
                <a16:creationId xmlns:a16="http://schemas.microsoft.com/office/drawing/2014/main" id="{B05C9B43-056C-4ED1-8D5A-29BB33734357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cxnSp>
        <p:nvCxnSpPr>
          <p:cNvPr id="130" name="Conector recto 129">
            <a:extLst>
              <a:ext uri="{FF2B5EF4-FFF2-40B4-BE49-F238E27FC236}">
                <a16:creationId xmlns:a16="http://schemas.microsoft.com/office/drawing/2014/main" id="{C34F7C8F-1CCA-40F6-BD8D-B44FE39E9500}"/>
              </a:ext>
            </a:extLst>
          </p:cNvPr>
          <p:cNvCxnSpPr>
            <a:cxnSpLocks/>
          </p:cNvCxnSpPr>
          <p:nvPr/>
        </p:nvCxnSpPr>
        <p:spPr>
          <a:xfrm>
            <a:off x="2843808" y="1199914"/>
            <a:ext cx="6165145" cy="0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E746E0D8-BA8B-45B9-8B89-29B2E4111B2E}"/>
              </a:ext>
            </a:extLst>
          </p:cNvPr>
          <p:cNvGrpSpPr/>
          <p:nvPr/>
        </p:nvGrpSpPr>
        <p:grpSpPr>
          <a:xfrm>
            <a:off x="3203848" y="1864271"/>
            <a:ext cx="815292" cy="401763"/>
            <a:chOff x="1145920" y="2931540"/>
            <a:chExt cx="896821" cy="44193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6EE27668-E5E8-4D83-AE10-A02F89A5D04E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AE9AA0D-8592-4F4C-BDFE-B81A5BFAE9A0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11" name="CaixaDeTexto 1">
                <a:extLst>
                  <a:ext uri="{FF2B5EF4-FFF2-40B4-BE49-F238E27FC236}">
                    <a16:creationId xmlns:a16="http://schemas.microsoft.com/office/drawing/2014/main" id="{1458CFE3-95E1-43DA-A9A7-C3DB867F31B7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49,64</a:t>
                </a:r>
              </a:p>
            </p:txBody>
          </p: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72E9A03D-A731-46B0-8183-6F80AA68D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568FF114-52C7-4FDE-9C7C-90229148D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16" name="CaixaDeTexto 1">
                <a:extLst>
                  <a:ext uri="{FF2B5EF4-FFF2-40B4-BE49-F238E27FC236}">
                    <a16:creationId xmlns:a16="http://schemas.microsoft.com/office/drawing/2014/main" id="{97DB2312-DA52-4C81-B69F-BD2AB165BB50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44,41</a:t>
                </a:r>
              </a:p>
            </p:txBody>
          </p:sp>
        </p:grpSp>
      </p:grpSp>
      <p:grpSp>
        <p:nvGrpSpPr>
          <p:cNvPr id="163" name="Grupo 162">
            <a:extLst>
              <a:ext uri="{FF2B5EF4-FFF2-40B4-BE49-F238E27FC236}">
                <a16:creationId xmlns:a16="http://schemas.microsoft.com/office/drawing/2014/main" id="{007D7308-5878-41BA-84E2-55681D9F453C}"/>
              </a:ext>
            </a:extLst>
          </p:cNvPr>
          <p:cNvGrpSpPr/>
          <p:nvPr/>
        </p:nvGrpSpPr>
        <p:grpSpPr>
          <a:xfrm>
            <a:off x="3120974" y="3644313"/>
            <a:ext cx="815292" cy="401763"/>
            <a:chOff x="1145920" y="2931540"/>
            <a:chExt cx="896821" cy="441939"/>
          </a:xfrm>
        </p:grpSpPr>
        <p:sp>
          <p:nvSpPr>
            <p:cNvPr id="164" name="Rectángulo 163">
              <a:extLst>
                <a:ext uri="{FF2B5EF4-FFF2-40B4-BE49-F238E27FC236}">
                  <a16:creationId xmlns:a16="http://schemas.microsoft.com/office/drawing/2014/main" id="{FB16FAE3-3372-4CC7-AC0B-196B04346351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65" name="Grupo 164">
              <a:extLst>
                <a:ext uri="{FF2B5EF4-FFF2-40B4-BE49-F238E27FC236}">
                  <a16:creationId xmlns:a16="http://schemas.microsoft.com/office/drawing/2014/main" id="{153D04E7-D4E8-4A22-B080-557E2A4203E5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166" name="CaixaDeTexto 1">
                <a:extLst>
                  <a:ext uri="{FF2B5EF4-FFF2-40B4-BE49-F238E27FC236}">
                    <a16:creationId xmlns:a16="http://schemas.microsoft.com/office/drawing/2014/main" id="{54101777-C5F5-43C1-A32D-69C3E349092D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47,74</a:t>
                </a:r>
              </a:p>
            </p:txBody>
          </p:sp>
          <p:pic>
            <p:nvPicPr>
              <p:cNvPr id="167" name="Gráfico 166">
                <a:extLst>
                  <a:ext uri="{FF2B5EF4-FFF2-40B4-BE49-F238E27FC236}">
                    <a16:creationId xmlns:a16="http://schemas.microsoft.com/office/drawing/2014/main" id="{89C2BD04-7CC5-436F-8E62-EBFECB849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168" name="Gráfico 167">
                <a:extLst>
                  <a:ext uri="{FF2B5EF4-FFF2-40B4-BE49-F238E27FC236}">
                    <a16:creationId xmlns:a16="http://schemas.microsoft.com/office/drawing/2014/main" id="{05137C55-3A07-4619-8040-986CAA82A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169" name="CaixaDeTexto 1">
                <a:extLst>
                  <a:ext uri="{FF2B5EF4-FFF2-40B4-BE49-F238E27FC236}">
                    <a16:creationId xmlns:a16="http://schemas.microsoft.com/office/drawing/2014/main" id="{7A8F060E-9CB6-45DA-9757-5C6184AD8C6E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42,57</a:t>
                </a:r>
              </a:p>
            </p:txBody>
          </p:sp>
        </p:grpSp>
      </p:grpSp>
      <p:grpSp>
        <p:nvGrpSpPr>
          <p:cNvPr id="170" name="Grupo 169">
            <a:extLst>
              <a:ext uri="{FF2B5EF4-FFF2-40B4-BE49-F238E27FC236}">
                <a16:creationId xmlns:a16="http://schemas.microsoft.com/office/drawing/2014/main" id="{6FFB7A65-B844-44F7-BFBB-5717080BF025}"/>
              </a:ext>
            </a:extLst>
          </p:cNvPr>
          <p:cNvGrpSpPr/>
          <p:nvPr/>
        </p:nvGrpSpPr>
        <p:grpSpPr>
          <a:xfrm>
            <a:off x="2779734" y="3058108"/>
            <a:ext cx="856300" cy="401764"/>
            <a:chOff x="1145920" y="2931540"/>
            <a:chExt cx="941930" cy="441940"/>
          </a:xfrm>
        </p:grpSpPr>
        <p:sp>
          <p:nvSpPr>
            <p:cNvPr id="171" name="Rectángulo 170">
              <a:extLst>
                <a:ext uri="{FF2B5EF4-FFF2-40B4-BE49-F238E27FC236}">
                  <a16:creationId xmlns:a16="http://schemas.microsoft.com/office/drawing/2014/main" id="{04CC0A50-717F-4E41-AE4E-1EAE6DECE8B8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72" name="Grupo 171">
              <a:extLst>
                <a:ext uri="{FF2B5EF4-FFF2-40B4-BE49-F238E27FC236}">
                  <a16:creationId xmlns:a16="http://schemas.microsoft.com/office/drawing/2014/main" id="{7FA76E5F-3AFB-4432-B7EA-1F2958A3CEE4}"/>
                </a:ext>
              </a:extLst>
            </p:cNvPr>
            <p:cNvGrpSpPr/>
            <p:nvPr/>
          </p:nvGrpSpPr>
          <p:grpSpPr>
            <a:xfrm>
              <a:off x="1225129" y="2931540"/>
              <a:ext cx="862721" cy="441940"/>
              <a:chOff x="2893330" y="1519883"/>
              <a:chExt cx="862721" cy="441940"/>
            </a:xfrm>
          </p:grpSpPr>
          <p:sp>
            <p:nvSpPr>
              <p:cNvPr id="173" name="CaixaDeTexto 1">
                <a:extLst>
                  <a:ext uri="{FF2B5EF4-FFF2-40B4-BE49-F238E27FC236}">
                    <a16:creationId xmlns:a16="http://schemas.microsoft.com/office/drawing/2014/main" id="{69A47118-7E2C-4385-87DC-006A1967BA7D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48,42</a:t>
                </a:r>
              </a:p>
            </p:txBody>
          </p:sp>
          <p:pic>
            <p:nvPicPr>
              <p:cNvPr id="174" name="Gráfico 173">
                <a:extLst>
                  <a:ext uri="{FF2B5EF4-FFF2-40B4-BE49-F238E27FC236}">
                    <a16:creationId xmlns:a16="http://schemas.microsoft.com/office/drawing/2014/main" id="{A91790A7-33F2-494D-84AA-E5635FA26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175" name="Gráfico 174">
                <a:extLst>
                  <a:ext uri="{FF2B5EF4-FFF2-40B4-BE49-F238E27FC236}">
                    <a16:creationId xmlns:a16="http://schemas.microsoft.com/office/drawing/2014/main" id="{BB7BB41C-0BB0-45AC-912D-DC6E074A7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176" name="CaixaDeTexto 1">
                <a:extLst>
                  <a:ext uri="{FF2B5EF4-FFF2-40B4-BE49-F238E27FC236}">
                    <a16:creationId xmlns:a16="http://schemas.microsoft.com/office/drawing/2014/main" id="{352BA90B-42A5-4411-B613-49B171059740}"/>
                  </a:ext>
                </a:extLst>
              </p:cNvPr>
              <p:cNvSpPr txBox="1"/>
              <p:nvPr/>
            </p:nvSpPr>
            <p:spPr>
              <a:xfrm>
                <a:off x="3009392" y="1690980"/>
                <a:ext cx="746659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42,43</a:t>
                </a:r>
              </a:p>
            </p:txBody>
          </p:sp>
        </p:grpSp>
      </p:grpSp>
      <p:grpSp>
        <p:nvGrpSpPr>
          <p:cNvPr id="177" name="Grupo 176">
            <a:extLst>
              <a:ext uri="{FF2B5EF4-FFF2-40B4-BE49-F238E27FC236}">
                <a16:creationId xmlns:a16="http://schemas.microsoft.com/office/drawing/2014/main" id="{FEEE1382-59D1-45CD-98DA-A3CECFBFA43E}"/>
              </a:ext>
            </a:extLst>
          </p:cNvPr>
          <p:cNvGrpSpPr/>
          <p:nvPr/>
        </p:nvGrpSpPr>
        <p:grpSpPr>
          <a:xfrm>
            <a:off x="5048261" y="3906275"/>
            <a:ext cx="897598" cy="401762"/>
            <a:chOff x="1145920" y="2931541"/>
            <a:chExt cx="987358" cy="441938"/>
          </a:xfrm>
        </p:grpSpPr>
        <p:sp>
          <p:nvSpPr>
            <p:cNvPr id="178" name="Rectángulo 177">
              <a:extLst>
                <a:ext uri="{FF2B5EF4-FFF2-40B4-BE49-F238E27FC236}">
                  <a16:creationId xmlns:a16="http://schemas.microsoft.com/office/drawing/2014/main" id="{A3B510A4-BB5A-47F8-A8C7-487BC9A0A1D0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79" name="Grupo 178">
              <a:extLst>
                <a:ext uri="{FF2B5EF4-FFF2-40B4-BE49-F238E27FC236}">
                  <a16:creationId xmlns:a16="http://schemas.microsoft.com/office/drawing/2014/main" id="{165B2465-6BEA-4AFD-A103-85BF2A1A7F3D}"/>
                </a:ext>
              </a:extLst>
            </p:cNvPr>
            <p:cNvGrpSpPr/>
            <p:nvPr/>
          </p:nvGrpSpPr>
          <p:grpSpPr>
            <a:xfrm>
              <a:off x="1225129" y="2931541"/>
              <a:ext cx="908149" cy="441938"/>
              <a:chOff x="2893330" y="1519884"/>
              <a:chExt cx="908149" cy="441938"/>
            </a:xfrm>
          </p:grpSpPr>
          <p:sp>
            <p:nvSpPr>
              <p:cNvPr id="180" name="CaixaDeTexto 1">
                <a:extLst>
                  <a:ext uri="{FF2B5EF4-FFF2-40B4-BE49-F238E27FC236}">
                    <a16:creationId xmlns:a16="http://schemas.microsoft.com/office/drawing/2014/main" id="{84DE029D-6947-4A2F-A5C6-30E7D9DBE623}"/>
                  </a:ext>
                </a:extLst>
              </p:cNvPr>
              <p:cNvSpPr txBox="1"/>
              <p:nvPr/>
            </p:nvSpPr>
            <p:spPr>
              <a:xfrm>
                <a:off x="3009392" y="1519884"/>
                <a:ext cx="792087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46,27</a:t>
                </a:r>
              </a:p>
            </p:txBody>
          </p:sp>
          <p:pic>
            <p:nvPicPr>
              <p:cNvPr id="181" name="Gráfico 180">
                <a:extLst>
                  <a:ext uri="{FF2B5EF4-FFF2-40B4-BE49-F238E27FC236}">
                    <a16:creationId xmlns:a16="http://schemas.microsoft.com/office/drawing/2014/main" id="{3A97C8A2-626F-4479-8940-442AEFB53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182" name="Gráfico 181">
                <a:extLst>
                  <a:ext uri="{FF2B5EF4-FFF2-40B4-BE49-F238E27FC236}">
                    <a16:creationId xmlns:a16="http://schemas.microsoft.com/office/drawing/2014/main" id="{39681689-3044-44E7-B776-B398DF663A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183" name="CaixaDeTexto 1">
                <a:extLst>
                  <a:ext uri="{FF2B5EF4-FFF2-40B4-BE49-F238E27FC236}">
                    <a16:creationId xmlns:a16="http://schemas.microsoft.com/office/drawing/2014/main" id="{21E16FC4-E0FE-4F55-B120-2603A1B8F4D1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40,59</a:t>
                </a:r>
              </a:p>
            </p:txBody>
          </p:sp>
        </p:grpSp>
      </p:grpSp>
      <p:grpSp>
        <p:nvGrpSpPr>
          <p:cNvPr id="184" name="Grupo 183">
            <a:extLst>
              <a:ext uri="{FF2B5EF4-FFF2-40B4-BE49-F238E27FC236}">
                <a16:creationId xmlns:a16="http://schemas.microsoft.com/office/drawing/2014/main" id="{5DD5289A-3CBD-45EF-B181-E5487E6B4A28}"/>
              </a:ext>
            </a:extLst>
          </p:cNvPr>
          <p:cNvGrpSpPr/>
          <p:nvPr/>
        </p:nvGrpSpPr>
        <p:grpSpPr>
          <a:xfrm>
            <a:off x="6008754" y="3462898"/>
            <a:ext cx="909174" cy="401764"/>
            <a:chOff x="1145920" y="2931540"/>
            <a:chExt cx="1000091" cy="441940"/>
          </a:xfrm>
        </p:grpSpPr>
        <p:sp>
          <p:nvSpPr>
            <p:cNvPr id="185" name="Rectángulo 184">
              <a:extLst>
                <a:ext uri="{FF2B5EF4-FFF2-40B4-BE49-F238E27FC236}">
                  <a16:creationId xmlns:a16="http://schemas.microsoft.com/office/drawing/2014/main" id="{0B4B29C1-098D-40D3-A66D-C181E295C143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86" name="Grupo 185">
              <a:extLst>
                <a:ext uri="{FF2B5EF4-FFF2-40B4-BE49-F238E27FC236}">
                  <a16:creationId xmlns:a16="http://schemas.microsoft.com/office/drawing/2014/main" id="{C711986B-14BB-4304-B34B-F2031E3B64DD}"/>
                </a:ext>
              </a:extLst>
            </p:cNvPr>
            <p:cNvGrpSpPr/>
            <p:nvPr/>
          </p:nvGrpSpPr>
          <p:grpSpPr>
            <a:xfrm>
              <a:off x="1225129" y="2931540"/>
              <a:ext cx="920882" cy="441940"/>
              <a:chOff x="2893330" y="1519883"/>
              <a:chExt cx="920882" cy="441940"/>
            </a:xfrm>
          </p:grpSpPr>
          <p:sp>
            <p:nvSpPr>
              <p:cNvPr id="187" name="CaixaDeTexto 1">
                <a:extLst>
                  <a:ext uri="{FF2B5EF4-FFF2-40B4-BE49-F238E27FC236}">
                    <a16:creationId xmlns:a16="http://schemas.microsoft.com/office/drawing/2014/main" id="{31AD4327-61A4-400D-97D4-0C2F0D12B6CA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48,24</a:t>
                </a:r>
              </a:p>
            </p:txBody>
          </p:sp>
          <p:pic>
            <p:nvPicPr>
              <p:cNvPr id="188" name="Gráfico 187">
                <a:extLst>
                  <a:ext uri="{FF2B5EF4-FFF2-40B4-BE49-F238E27FC236}">
                    <a16:creationId xmlns:a16="http://schemas.microsoft.com/office/drawing/2014/main" id="{7F39D14F-BC55-440F-9E73-ACD4134F0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189" name="Gráfico 188">
                <a:extLst>
                  <a:ext uri="{FF2B5EF4-FFF2-40B4-BE49-F238E27FC236}">
                    <a16:creationId xmlns:a16="http://schemas.microsoft.com/office/drawing/2014/main" id="{7DF3DBF7-3860-44CA-A5E8-67899CEBE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190" name="CaixaDeTexto 1">
                <a:extLst>
                  <a:ext uri="{FF2B5EF4-FFF2-40B4-BE49-F238E27FC236}">
                    <a16:creationId xmlns:a16="http://schemas.microsoft.com/office/drawing/2014/main" id="{470EAA10-C23B-4D83-97E8-CCF174ACEADA}"/>
                  </a:ext>
                </a:extLst>
              </p:cNvPr>
              <p:cNvSpPr txBox="1"/>
              <p:nvPr/>
            </p:nvSpPr>
            <p:spPr>
              <a:xfrm>
                <a:off x="3009392" y="1690980"/>
                <a:ext cx="80482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43,27</a:t>
                </a:r>
              </a:p>
            </p:txBody>
          </p:sp>
        </p:grpSp>
      </p:grpSp>
      <p:grpSp>
        <p:nvGrpSpPr>
          <p:cNvPr id="191" name="Grupo 190">
            <a:extLst>
              <a:ext uri="{FF2B5EF4-FFF2-40B4-BE49-F238E27FC236}">
                <a16:creationId xmlns:a16="http://schemas.microsoft.com/office/drawing/2014/main" id="{72AD2DBC-CEB2-412A-AC8F-3C86006B651F}"/>
              </a:ext>
            </a:extLst>
          </p:cNvPr>
          <p:cNvGrpSpPr/>
          <p:nvPr/>
        </p:nvGrpSpPr>
        <p:grpSpPr>
          <a:xfrm>
            <a:off x="3493321" y="4429749"/>
            <a:ext cx="815292" cy="401763"/>
            <a:chOff x="1145920" y="2931540"/>
            <a:chExt cx="896821" cy="441939"/>
          </a:xfrm>
        </p:grpSpPr>
        <p:sp>
          <p:nvSpPr>
            <p:cNvPr id="192" name="Rectángulo 191">
              <a:extLst>
                <a:ext uri="{FF2B5EF4-FFF2-40B4-BE49-F238E27FC236}">
                  <a16:creationId xmlns:a16="http://schemas.microsoft.com/office/drawing/2014/main" id="{782C0818-1C56-4378-95C7-3F2D980EBCD8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93" name="Grupo 192">
              <a:extLst>
                <a:ext uri="{FF2B5EF4-FFF2-40B4-BE49-F238E27FC236}">
                  <a16:creationId xmlns:a16="http://schemas.microsoft.com/office/drawing/2014/main" id="{D3A62793-E4F0-4EDF-893E-CD286844E90A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194" name="CaixaDeTexto 1">
                <a:extLst>
                  <a:ext uri="{FF2B5EF4-FFF2-40B4-BE49-F238E27FC236}">
                    <a16:creationId xmlns:a16="http://schemas.microsoft.com/office/drawing/2014/main" id="{2A4D83D6-2B6F-49BD-9623-E48C9EDC8075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47,21</a:t>
                </a:r>
              </a:p>
            </p:txBody>
          </p:sp>
          <p:pic>
            <p:nvPicPr>
              <p:cNvPr id="195" name="Gráfico 194">
                <a:extLst>
                  <a:ext uri="{FF2B5EF4-FFF2-40B4-BE49-F238E27FC236}">
                    <a16:creationId xmlns:a16="http://schemas.microsoft.com/office/drawing/2014/main" id="{4C5D21AD-9CFD-4F3F-8A9C-B0083B85F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196" name="Gráfico 195">
                <a:extLst>
                  <a:ext uri="{FF2B5EF4-FFF2-40B4-BE49-F238E27FC236}">
                    <a16:creationId xmlns:a16="http://schemas.microsoft.com/office/drawing/2014/main" id="{C05EF266-8556-4329-9317-CE72B6F77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197" name="CaixaDeTexto 1">
                <a:extLst>
                  <a:ext uri="{FF2B5EF4-FFF2-40B4-BE49-F238E27FC236}">
                    <a16:creationId xmlns:a16="http://schemas.microsoft.com/office/drawing/2014/main" id="{DA418BB1-2FE5-455B-B9F1-945A12299A97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43,39</a:t>
                </a:r>
              </a:p>
            </p:txBody>
          </p:sp>
        </p:grpSp>
      </p:grpSp>
      <p:grpSp>
        <p:nvGrpSpPr>
          <p:cNvPr id="198" name="Grupo 197">
            <a:extLst>
              <a:ext uri="{FF2B5EF4-FFF2-40B4-BE49-F238E27FC236}">
                <a16:creationId xmlns:a16="http://schemas.microsoft.com/office/drawing/2014/main" id="{F5A4DB7D-61D4-4B37-BB90-E9E8403A93D6}"/>
              </a:ext>
            </a:extLst>
          </p:cNvPr>
          <p:cNvGrpSpPr/>
          <p:nvPr/>
        </p:nvGrpSpPr>
        <p:grpSpPr>
          <a:xfrm>
            <a:off x="7337597" y="3929847"/>
            <a:ext cx="815292" cy="401763"/>
            <a:chOff x="1145920" y="2931540"/>
            <a:chExt cx="896821" cy="441939"/>
          </a:xfrm>
        </p:grpSpPr>
        <p:sp>
          <p:nvSpPr>
            <p:cNvPr id="199" name="Rectángulo 198">
              <a:extLst>
                <a:ext uri="{FF2B5EF4-FFF2-40B4-BE49-F238E27FC236}">
                  <a16:creationId xmlns:a16="http://schemas.microsoft.com/office/drawing/2014/main" id="{76D52332-16CF-4760-A85A-0486631B4A32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00" name="Grupo 199">
              <a:extLst>
                <a:ext uri="{FF2B5EF4-FFF2-40B4-BE49-F238E27FC236}">
                  <a16:creationId xmlns:a16="http://schemas.microsoft.com/office/drawing/2014/main" id="{351E66FD-F6A6-4FBC-9B2F-C2AF8FD6DF78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201" name="CaixaDeTexto 1">
                <a:extLst>
                  <a:ext uri="{FF2B5EF4-FFF2-40B4-BE49-F238E27FC236}">
                    <a16:creationId xmlns:a16="http://schemas.microsoft.com/office/drawing/2014/main" id="{4BF34E9A-0E41-4C82-B843-3D75DC5840A9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46,34</a:t>
                </a:r>
              </a:p>
            </p:txBody>
          </p:sp>
          <p:pic>
            <p:nvPicPr>
              <p:cNvPr id="202" name="Gráfico 201">
                <a:extLst>
                  <a:ext uri="{FF2B5EF4-FFF2-40B4-BE49-F238E27FC236}">
                    <a16:creationId xmlns:a16="http://schemas.microsoft.com/office/drawing/2014/main" id="{E5E6E38D-F4F2-4BE7-8C02-43E2A06FC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03" name="Gráfico 202">
                <a:extLst>
                  <a:ext uri="{FF2B5EF4-FFF2-40B4-BE49-F238E27FC236}">
                    <a16:creationId xmlns:a16="http://schemas.microsoft.com/office/drawing/2014/main" id="{3E8039C5-538F-4859-A0E7-3B4B92F8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04" name="CaixaDeTexto 1">
                <a:extLst>
                  <a:ext uri="{FF2B5EF4-FFF2-40B4-BE49-F238E27FC236}">
                    <a16:creationId xmlns:a16="http://schemas.microsoft.com/office/drawing/2014/main" id="{57E0D062-AF3B-4337-A421-65F1E8527831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42,29</a:t>
                </a:r>
              </a:p>
            </p:txBody>
          </p:sp>
        </p:grpSp>
      </p:grpSp>
      <p:grpSp>
        <p:nvGrpSpPr>
          <p:cNvPr id="205" name="Grupo 204">
            <a:extLst>
              <a:ext uri="{FF2B5EF4-FFF2-40B4-BE49-F238E27FC236}">
                <a16:creationId xmlns:a16="http://schemas.microsoft.com/office/drawing/2014/main" id="{438A0798-70C8-47C1-B388-504578BAB6D1}"/>
              </a:ext>
            </a:extLst>
          </p:cNvPr>
          <p:cNvGrpSpPr/>
          <p:nvPr/>
        </p:nvGrpSpPr>
        <p:grpSpPr>
          <a:xfrm>
            <a:off x="7860916" y="2806295"/>
            <a:ext cx="815292" cy="401763"/>
            <a:chOff x="1145920" y="2931540"/>
            <a:chExt cx="896821" cy="441939"/>
          </a:xfrm>
        </p:grpSpPr>
        <p:sp>
          <p:nvSpPr>
            <p:cNvPr id="206" name="Rectángulo 205">
              <a:extLst>
                <a:ext uri="{FF2B5EF4-FFF2-40B4-BE49-F238E27FC236}">
                  <a16:creationId xmlns:a16="http://schemas.microsoft.com/office/drawing/2014/main" id="{994F7B3A-61CB-4959-AEFD-6FD19A44CF05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07" name="Grupo 206">
              <a:extLst>
                <a:ext uri="{FF2B5EF4-FFF2-40B4-BE49-F238E27FC236}">
                  <a16:creationId xmlns:a16="http://schemas.microsoft.com/office/drawing/2014/main" id="{4B1822C6-DFB0-45CA-976A-91AD66D07496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208" name="CaixaDeTexto 1">
                <a:extLst>
                  <a:ext uri="{FF2B5EF4-FFF2-40B4-BE49-F238E27FC236}">
                    <a16:creationId xmlns:a16="http://schemas.microsoft.com/office/drawing/2014/main" id="{3DB95AD1-533E-45E7-AF5B-2FA540D84DCD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48,46</a:t>
                </a:r>
              </a:p>
            </p:txBody>
          </p:sp>
          <p:pic>
            <p:nvPicPr>
              <p:cNvPr id="209" name="Gráfico 208">
                <a:extLst>
                  <a:ext uri="{FF2B5EF4-FFF2-40B4-BE49-F238E27FC236}">
                    <a16:creationId xmlns:a16="http://schemas.microsoft.com/office/drawing/2014/main" id="{AFD4A0C9-E1DB-466E-A4DB-4DFA7867E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10" name="Gráfico 209">
                <a:extLst>
                  <a:ext uri="{FF2B5EF4-FFF2-40B4-BE49-F238E27FC236}">
                    <a16:creationId xmlns:a16="http://schemas.microsoft.com/office/drawing/2014/main" id="{94897A74-CF2A-431A-983D-8AC8DEBA5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11" name="CaixaDeTexto 1">
                <a:extLst>
                  <a:ext uri="{FF2B5EF4-FFF2-40B4-BE49-F238E27FC236}">
                    <a16:creationId xmlns:a16="http://schemas.microsoft.com/office/drawing/2014/main" id="{05DBA1FA-CF16-40C1-8FDE-07D85811E5F3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43,91</a:t>
                </a:r>
              </a:p>
            </p:txBody>
          </p:sp>
        </p:grpSp>
      </p:grpSp>
      <p:grpSp>
        <p:nvGrpSpPr>
          <p:cNvPr id="212" name="Grupo 211">
            <a:extLst>
              <a:ext uri="{FF2B5EF4-FFF2-40B4-BE49-F238E27FC236}">
                <a16:creationId xmlns:a16="http://schemas.microsoft.com/office/drawing/2014/main" id="{27F7F7BB-C99C-4555-802C-9F1A279FB68E}"/>
              </a:ext>
            </a:extLst>
          </p:cNvPr>
          <p:cNvGrpSpPr/>
          <p:nvPr/>
        </p:nvGrpSpPr>
        <p:grpSpPr>
          <a:xfrm>
            <a:off x="6085109" y="2942680"/>
            <a:ext cx="815292" cy="401763"/>
            <a:chOff x="1145920" y="2931540"/>
            <a:chExt cx="896821" cy="441939"/>
          </a:xfrm>
        </p:grpSpPr>
        <p:sp>
          <p:nvSpPr>
            <p:cNvPr id="213" name="Rectángulo 212">
              <a:extLst>
                <a:ext uri="{FF2B5EF4-FFF2-40B4-BE49-F238E27FC236}">
                  <a16:creationId xmlns:a16="http://schemas.microsoft.com/office/drawing/2014/main" id="{318A0183-370C-481C-B859-81F828B10607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14" name="Grupo 213">
              <a:extLst>
                <a:ext uri="{FF2B5EF4-FFF2-40B4-BE49-F238E27FC236}">
                  <a16:creationId xmlns:a16="http://schemas.microsoft.com/office/drawing/2014/main" id="{23B27C00-4089-43A6-9F05-D0049BD6D6BE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215" name="CaixaDeTexto 1">
                <a:extLst>
                  <a:ext uri="{FF2B5EF4-FFF2-40B4-BE49-F238E27FC236}">
                    <a16:creationId xmlns:a16="http://schemas.microsoft.com/office/drawing/2014/main" id="{9EA0EB88-869F-4572-80E4-94921FB681DD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48,73</a:t>
                </a:r>
              </a:p>
            </p:txBody>
          </p:sp>
          <p:pic>
            <p:nvPicPr>
              <p:cNvPr id="216" name="Gráfico 215">
                <a:extLst>
                  <a:ext uri="{FF2B5EF4-FFF2-40B4-BE49-F238E27FC236}">
                    <a16:creationId xmlns:a16="http://schemas.microsoft.com/office/drawing/2014/main" id="{83D5241A-4CA4-4C63-9723-2027CB7F3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17" name="Gráfico 216">
                <a:extLst>
                  <a:ext uri="{FF2B5EF4-FFF2-40B4-BE49-F238E27FC236}">
                    <a16:creationId xmlns:a16="http://schemas.microsoft.com/office/drawing/2014/main" id="{D9312A40-8FF1-44E6-AEBF-810F5E8C1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18" name="CaixaDeTexto 1">
                <a:extLst>
                  <a:ext uri="{FF2B5EF4-FFF2-40B4-BE49-F238E27FC236}">
                    <a16:creationId xmlns:a16="http://schemas.microsoft.com/office/drawing/2014/main" id="{9418C962-BC22-43AB-98A7-0423FA702BF9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44,31</a:t>
                </a:r>
              </a:p>
            </p:txBody>
          </p:sp>
        </p:grpSp>
      </p:grpSp>
      <p:grpSp>
        <p:nvGrpSpPr>
          <p:cNvPr id="219" name="Grupo 218">
            <a:extLst>
              <a:ext uri="{FF2B5EF4-FFF2-40B4-BE49-F238E27FC236}">
                <a16:creationId xmlns:a16="http://schemas.microsoft.com/office/drawing/2014/main" id="{7DA84BFE-56F8-43FE-BE83-6BB56F4C7B2B}"/>
              </a:ext>
            </a:extLst>
          </p:cNvPr>
          <p:cNvGrpSpPr/>
          <p:nvPr/>
        </p:nvGrpSpPr>
        <p:grpSpPr>
          <a:xfrm>
            <a:off x="4293248" y="3250236"/>
            <a:ext cx="897598" cy="401762"/>
            <a:chOff x="1145920" y="2931541"/>
            <a:chExt cx="987358" cy="441938"/>
          </a:xfrm>
        </p:grpSpPr>
        <p:sp>
          <p:nvSpPr>
            <p:cNvPr id="220" name="Rectángulo 219">
              <a:extLst>
                <a:ext uri="{FF2B5EF4-FFF2-40B4-BE49-F238E27FC236}">
                  <a16:creationId xmlns:a16="http://schemas.microsoft.com/office/drawing/2014/main" id="{3FD124A0-C7BC-47B5-BA33-1AF93EE1198F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21" name="Grupo 220">
              <a:extLst>
                <a:ext uri="{FF2B5EF4-FFF2-40B4-BE49-F238E27FC236}">
                  <a16:creationId xmlns:a16="http://schemas.microsoft.com/office/drawing/2014/main" id="{C8F2C28B-3FAE-4589-A6A9-F0E6F9DFBD2F}"/>
                </a:ext>
              </a:extLst>
            </p:cNvPr>
            <p:cNvGrpSpPr/>
            <p:nvPr/>
          </p:nvGrpSpPr>
          <p:grpSpPr>
            <a:xfrm>
              <a:off x="1225129" y="2931541"/>
              <a:ext cx="908149" cy="441938"/>
              <a:chOff x="2893330" y="1519884"/>
              <a:chExt cx="908149" cy="441938"/>
            </a:xfrm>
          </p:grpSpPr>
          <p:sp>
            <p:nvSpPr>
              <p:cNvPr id="222" name="CaixaDeTexto 1">
                <a:extLst>
                  <a:ext uri="{FF2B5EF4-FFF2-40B4-BE49-F238E27FC236}">
                    <a16:creationId xmlns:a16="http://schemas.microsoft.com/office/drawing/2014/main" id="{7EDF212C-9615-4C40-B112-B2EECB6FE276}"/>
                  </a:ext>
                </a:extLst>
              </p:cNvPr>
              <p:cNvSpPr txBox="1"/>
              <p:nvPr/>
            </p:nvSpPr>
            <p:spPr>
              <a:xfrm>
                <a:off x="3009392" y="1519884"/>
                <a:ext cx="792087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47,58</a:t>
                </a:r>
              </a:p>
            </p:txBody>
          </p:sp>
          <p:pic>
            <p:nvPicPr>
              <p:cNvPr id="223" name="Gráfico 222">
                <a:extLst>
                  <a:ext uri="{FF2B5EF4-FFF2-40B4-BE49-F238E27FC236}">
                    <a16:creationId xmlns:a16="http://schemas.microsoft.com/office/drawing/2014/main" id="{9A7FC133-36F0-45C2-8B5D-E1ECC07B9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24" name="Gráfico 223">
                <a:extLst>
                  <a:ext uri="{FF2B5EF4-FFF2-40B4-BE49-F238E27FC236}">
                    <a16:creationId xmlns:a16="http://schemas.microsoft.com/office/drawing/2014/main" id="{A0632DB2-2214-465B-86AF-3898F4AB4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25" name="CaixaDeTexto 1">
                <a:extLst>
                  <a:ext uri="{FF2B5EF4-FFF2-40B4-BE49-F238E27FC236}">
                    <a16:creationId xmlns:a16="http://schemas.microsoft.com/office/drawing/2014/main" id="{DF6589A0-7241-4DD5-8731-CC0FEB1238A2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43,60</a:t>
                </a:r>
              </a:p>
            </p:txBody>
          </p:sp>
        </p:grpSp>
      </p:grpSp>
      <p:grpSp>
        <p:nvGrpSpPr>
          <p:cNvPr id="226" name="Grupo 225">
            <a:extLst>
              <a:ext uri="{FF2B5EF4-FFF2-40B4-BE49-F238E27FC236}">
                <a16:creationId xmlns:a16="http://schemas.microsoft.com/office/drawing/2014/main" id="{A72777C7-A220-46A8-90E6-FBA01108A7B8}"/>
              </a:ext>
            </a:extLst>
          </p:cNvPr>
          <p:cNvGrpSpPr/>
          <p:nvPr/>
        </p:nvGrpSpPr>
        <p:grpSpPr>
          <a:xfrm>
            <a:off x="4621399" y="2809253"/>
            <a:ext cx="815292" cy="401763"/>
            <a:chOff x="1145920" y="2931540"/>
            <a:chExt cx="896821" cy="441939"/>
          </a:xfrm>
        </p:grpSpPr>
        <p:sp>
          <p:nvSpPr>
            <p:cNvPr id="227" name="Rectángulo 226">
              <a:extLst>
                <a:ext uri="{FF2B5EF4-FFF2-40B4-BE49-F238E27FC236}">
                  <a16:creationId xmlns:a16="http://schemas.microsoft.com/office/drawing/2014/main" id="{E150173B-C03A-4C65-AF52-CCB6B511C3BE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28" name="Grupo 227">
              <a:extLst>
                <a:ext uri="{FF2B5EF4-FFF2-40B4-BE49-F238E27FC236}">
                  <a16:creationId xmlns:a16="http://schemas.microsoft.com/office/drawing/2014/main" id="{5AB33898-935A-4654-8F3E-3E11ED0359E5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229" name="CaixaDeTexto 1">
                <a:extLst>
                  <a:ext uri="{FF2B5EF4-FFF2-40B4-BE49-F238E27FC236}">
                    <a16:creationId xmlns:a16="http://schemas.microsoft.com/office/drawing/2014/main" id="{23E2AFAB-7A9F-4E82-978F-9001F7D294CC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46,95</a:t>
                </a:r>
              </a:p>
            </p:txBody>
          </p:sp>
          <p:pic>
            <p:nvPicPr>
              <p:cNvPr id="230" name="Gráfico 229">
                <a:extLst>
                  <a:ext uri="{FF2B5EF4-FFF2-40B4-BE49-F238E27FC236}">
                    <a16:creationId xmlns:a16="http://schemas.microsoft.com/office/drawing/2014/main" id="{C9DF53D0-DAE5-4951-AB6C-023DB0B92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31" name="Gráfico 230">
                <a:extLst>
                  <a:ext uri="{FF2B5EF4-FFF2-40B4-BE49-F238E27FC236}">
                    <a16:creationId xmlns:a16="http://schemas.microsoft.com/office/drawing/2014/main" id="{F9A8D3B3-183C-4925-9FDA-2BA177315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32" name="CaixaDeTexto 1">
                <a:extLst>
                  <a:ext uri="{FF2B5EF4-FFF2-40B4-BE49-F238E27FC236}">
                    <a16:creationId xmlns:a16="http://schemas.microsoft.com/office/drawing/2014/main" id="{C6E480E8-BD8C-4FA9-B328-7456059B5A99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43,95</a:t>
                </a:r>
              </a:p>
            </p:txBody>
          </p:sp>
        </p:grpSp>
      </p:grpSp>
      <p:grpSp>
        <p:nvGrpSpPr>
          <p:cNvPr id="233" name="Grupo 232">
            <a:extLst>
              <a:ext uri="{FF2B5EF4-FFF2-40B4-BE49-F238E27FC236}">
                <a16:creationId xmlns:a16="http://schemas.microsoft.com/office/drawing/2014/main" id="{63D86091-0D31-4ED8-9C64-7590FE1B4D7E}"/>
              </a:ext>
            </a:extLst>
          </p:cNvPr>
          <p:cNvGrpSpPr/>
          <p:nvPr/>
        </p:nvGrpSpPr>
        <p:grpSpPr>
          <a:xfrm>
            <a:off x="4019140" y="2383418"/>
            <a:ext cx="815292" cy="401763"/>
            <a:chOff x="1145920" y="2931540"/>
            <a:chExt cx="896821" cy="441939"/>
          </a:xfrm>
        </p:grpSpPr>
        <p:sp>
          <p:nvSpPr>
            <p:cNvPr id="234" name="Rectángulo 233">
              <a:extLst>
                <a:ext uri="{FF2B5EF4-FFF2-40B4-BE49-F238E27FC236}">
                  <a16:creationId xmlns:a16="http://schemas.microsoft.com/office/drawing/2014/main" id="{90864C0D-D466-45A1-824A-7AF9F518B4DD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35" name="Grupo 234">
              <a:extLst>
                <a:ext uri="{FF2B5EF4-FFF2-40B4-BE49-F238E27FC236}">
                  <a16:creationId xmlns:a16="http://schemas.microsoft.com/office/drawing/2014/main" id="{D3C983E7-70C0-4536-80E4-D43C163DCDFC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236" name="CaixaDeTexto 1">
                <a:extLst>
                  <a:ext uri="{FF2B5EF4-FFF2-40B4-BE49-F238E27FC236}">
                    <a16:creationId xmlns:a16="http://schemas.microsoft.com/office/drawing/2014/main" id="{95E32873-7351-4D96-9E9D-8A074EA82B2C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49,68</a:t>
                </a:r>
              </a:p>
            </p:txBody>
          </p:sp>
          <p:pic>
            <p:nvPicPr>
              <p:cNvPr id="237" name="Gráfico 236">
                <a:extLst>
                  <a:ext uri="{FF2B5EF4-FFF2-40B4-BE49-F238E27FC236}">
                    <a16:creationId xmlns:a16="http://schemas.microsoft.com/office/drawing/2014/main" id="{624A5684-4740-4C17-834B-5B992763A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38" name="Gráfico 237">
                <a:extLst>
                  <a:ext uri="{FF2B5EF4-FFF2-40B4-BE49-F238E27FC236}">
                    <a16:creationId xmlns:a16="http://schemas.microsoft.com/office/drawing/2014/main" id="{CE6262FD-4F40-455B-80AA-4A0EE72B9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39" name="CaixaDeTexto 1">
                <a:extLst>
                  <a:ext uri="{FF2B5EF4-FFF2-40B4-BE49-F238E27FC236}">
                    <a16:creationId xmlns:a16="http://schemas.microsoft.com/office/drawing/2014/main" id="{15A40E34-8D54-4D5B-B3BE-E6AD73E8330D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45,76</a:t>
                </a:r>
              </a:p>
            </p:txBody>
          </p:sp>
        </p:grpSp>
      </p:grpSp>
      <p:grpSp>
        <p:nvGrpSpPr>
          <p:cNvPr id="240" name="Grupo 239">
            <a:extLst>
              <a:ext uri="{FF2B5EF4-FFF2-40B4-BE49-F238E27FC236}">
                <a16:creationId xmlns:a16="http://schemas.microsoft.com/office/drawing/2014/main" id="{9F4D6A2B-CED5-4142-9795-1F827029CFC6}"/>
              </a:ext>
            </a:extLst>
          </p:cNvPr>
          <p:cNvGrpSpPr/>
          <p:nvPr/>
        </p:nvGrpSpPr>
        <p:grpSpPr>
          <a:xfrm>
            <a:off x="4267324" y="1731796"/>
            <a:ext cx="815292" cy="401762"/>
            <a:chOff x="1145920" y="2931541"/>
            <a:chExt cx="896821" cy="441938"/>
          </a:xfrm>
        </p:grpSpPr>
        <p:sp>
          <p:nvSpPr>
            <p:cNvPr id="241" name="Rectángulo 240">
              <a:extLst>
                <a:ext uri="{FF2B5EF4-FFF2-40B4-BE49-F238E27FC236}">
                  <a16:creationId xmlns:a16="http://schemas.microsoft.com/office/drawing/2014/main" id="{4704653F-B588-4366-BF15-587A411DBBCE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42" name="Grupo 241">
              <a:extLst>
                <a:ext uri="{FF2B5EF4-FFF2-40B4-BE49-F238E27FC236}">
                  <a16:creationId xmlns:a16="http://schemas.microsoft.com/office/drawing/2014/main" id="{64BAEA8A-54B9-49D5-879F-2DD601803C64}"/>
                </a:ext>
              </a:extLst>
            </p:cNvPr>
            <p:cNvGrpSpPr/>
            <p:nvPr/>
          </p:nvGrpSpPr>
          <p:grpSpPr>
            <a:xfrm>
              <a:off x="1225129" y="2931541"/>
              <a:ext cx="817612" cy="441938"/>
              <a:chOff x="2893330" y="1519884"/>
              <a:chExt cx="817612" cy="441938"/>
            </a:xfrm>
          </p:grpSpPr>
          <p:sp>
            <p:nvSpPr>
              <p:cNvPr id="243" name="CaixaDeTexto 1">
                <a:extLst>
                  <a:ext uri="{FF2B5EF4-FFF2-40B4-BE49-F238E27FC236}">
                    <a16:creationId xmlns:a16="http://schemas.microsoft.com/office/drawing/2014/main" id="{7A052D1F-5E41-46C6-8B8A-F1DB74DBB0D8}"/>
                  </a:ext>
                </a:extLst>
              </p:cNvPr>
              <p:cNvSpPr txBox="1"/>
              <p:nvPr/>
            </p:nvSpPr>
            <p:spPr>
              <a:xfrm>
                <a:off x="3009392" y="1519884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51,68</a:t>
                </a:r>
              </a:p>
            </p:txBody>
          </p:sp>
          <p:pic>
            <p:nvPicPr>
              <p:cNvPr id="244" name="Gráfico 243">
                <a:extLst>
                  <a:ext uri="{FF2B5EF4-FFF2-40B4-BE49-F238E27FC236}">
                    <a16:creationId xmlns:a16="http://schemas.microsoft.com/office/drawing/2014/main" id="{646EF1F2-6BE8-4334-A97B-65E1E1DD0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45" name="Gráfico 244">
                <a:extLst>
                  <a:ext uri="{FF2B5EF4-FFF2-40B4-BE49-F238E27FC236}">
                    <a16:creationId xmlns:a16="http://schemas.microsoft.com/office/drawing/2014/main" id="{E1621995-A6FE-41DB-81E8-493D26E3E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46" name="CaixaDeTexto 1">
                <a:extLst>
                  <a:ext uri="{FF2B5EF4-FFF2-40B4-BE49-F238E27FC236}">
                    <a16:creationId xmlns:a16="http://schemas.microsoft.com/office/drawing/2014/main" id="{E8655684-701B-4194-8BCB-785D547F3824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46,64</a:t>
                </a:r>
              </a:p>
            </p:txBody>
          </p:sp>
        </p:grpSp>
      </p:grpSp>
      <p:grpSp>
        <p:nvGrpSpPr>
          <p:cNvPr id="247" name="Grupo 246">
            <a:extLst>
              <a:ext uri="{FF2B5EF4-FFF2-40B4-BE49-F238E27FC236}">
                <a16:creationId xmlns:a16="http://schemas.microsoft.com/office/drawing/2014/main" id="{0A5509A0-BC54-41FC-B184-BF31AB5083DE}"/>
              </a:ext>
            </a:extLst>
          </p:cNvPr>
          <p:cNvGrpSpPr/>
          <p:nvPr/>
        </p:nvGrpSpPr>
        <p:grpSpPr>
          <a:xfrm>
            <a:off x="5259181" y="1887338"/>
            <a:ext cx="815292" cy="401763"/>
            <a:chOff x="1145920" y="2931540"/>
            <a:chExt cx="896821" cy="441939"/>
          </a:xfrm>
        </p:grpSpPr>
        <p:sp>
          <p:nvSpPr>
            <p:cNvPr id="248" name="Rectángulo 247">
              <a:extLst>
                <a:ext uri="{FF2B5EF4-FFF2-40B4-BE49-F238E27FC236}">
                  <a16:creationId xmlns:a16="http://schemas.microsoft.com/office/drawing/2014/main" id="{7176592C-BE25-497F-AA64-8B0E751FC9ED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49" name="Grupo 248">
              <a:extLst>
                <a:ext uri="{FF2B5EF4-FFF2-40B4-BE49-F238E27FC236}">
                  <a16:creationId xmlns:a16="http://schemas.microsoft.com/office/drawing/2014/main" id="{B61A0B05-F507-4C82-92EB-6789CF905E2A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250" name="CaixaDeTexto 1">
                <a:extLst>
                  <a:ext uri="{FF2B5EF4-FFF2-40B4-BE49-F238E27FC236}">
                    <a16:creationId xmlns:a16="http://schemas.microsoft.com/office/drawing/2014/main" id="{80B67050-9E0F-4238-9EC4-F5D2F2348675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49,77</a:t>
                </a:r>
              </a:p>
            </p:txBody>
          </p:sp>
          <p:pic>
            <p:nvPicPr>
              <p:cNvPr id="251" name="Gráfico 250">
                <a:extLst>
                  <a:ext uri="{FF2B5EF4-FFF2-40B4-BE49-F238E27FC236}">
                    <a16:creationId xmlns:a16="http://schemas.microsoft.com/office/drawing/2014/main" id="{CA16AB1D-5D9F-47FB-A144-75CC16D3B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52" name="Gráfico 251">
                <a:extLst>
                  <a:ext uri="{FF2B5EF4-FFF2-40B4-BE49-F238E27FC236}">
                    <a16:creationId xmlns:a16="http://schemas.microsoft.com/office/drawing/2014/main" id="{FBB177CE-CA21-4ABE-B9E7-837CB741C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53" name="CaixaDeTexto 1">
                <a:extLst>
                  <a:ext uri="{FF2B5EF4-FFF2-40B4-BE49-F238E27FC236}">
                    <a16:creationId xmlns:a16="http://schemas.microsoft.com/office/drawing/2014/main" id="{64AEB2B3-8475-41C0-9292-C7CC28E39F71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45,15</a:t>
                </a:r>
              </a:p>
            </p:txBody>
          </p:sp>
        </p:grpSp>
      </p:grpSp>
      <p:grpSp>
        <p:nvGrpSpPr>
          <p:cNvPr id="254" name="Grupo 253">
            <a:extLst>
              <a:ext uri="{FF2B5EF4-FFF2-40B4-BE49-F238E27FC236}">
                <a16:creationId xmlns:a16="http://schemas.microsoft.com/office/drawing/2014/main" id="{5012EE2E-9DB5-4383-BB37-CAF39FA9C662}"/>
              </a:ext>
            </a:extLst>
          </p:cNvPr>
          <p:cNvGrpSpPr/>
          <p:nvPr/>
        </p:nvGrpSpPr>
        <p:grpSpPr>
          <a:xfrm>
            <a:off x="6917928" y="2207797"/>
            <a:ext cx="864095" cy="401764"/>
            <a:chOff x="1145920" y="2931540"/>
            <a:chExt cx="950504" cy="441940"/>
          </a:xfrm>
        </p:grpSpPr>
        <p:sp>
          <p:nvSpPr>
            <p:cNvPr id="255" name="Rectángulo 254">
              <a:extLst>
                <a:ext uri="{FF2B5EF4-FFF2-40B4-BE49-F238E27FC236}">
                  <a16:creationId xmlns:a16="http://schemas.microsoft.com/office/drawing/2014/main" id="{AC12C2E8-B694-4129-A1EC-E995E504ABB6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56" name="Grupo 255">
              <a:extLst>
                <a:ext uri="{FF2B5EF4-FFF2-40B4-BE49-F238E27FC236}">
                  <a16:creationId xmlns:a16="http://schemas.microsoft.com/office/drawing/2014/main" id="{A0A94FEC-701C-444E-9AA8-9D047D4D555D}"/>
                </a:ext>
              </a:extLst>
            </p:cNvPr>
            <p:cNvGrpSpPr/>
            <p:nvPr/>
          </p:nvGrpSpPr>
          <p:grpSpPr>
            <a:xfrm>
              <a:off x="1225129" y="2931540"/>
              <a:ext cx="871295" cy="441940"/>
              <a:chOff x="2893330" y="1519883"/>
              <a:chExt cx="871295" cy="441940"/>
            </a:xfrm>
          </p:grpSpPr>
          <p:sp>
            <p:nvSpPr>
              <p:cNvPr id="257" name="CaixaDeTexto 1">
                <a:extLst>
                  <a:ext uri="{FF2B5EF4-FFF2-40B4-BE49-F238E27FC236}">
                    <a16:creationId xmlns:a16="http://schemas.microsoft.com/office/drawing/2014/main" id="{4D61A793-75E3-48AB-A44B-A2AA8E897120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48,22</a:t>
                </a:r>
              </a:p>
            </p:txBody>
          </p:sp>
          <p:pic>
            <p:nvPicPr>
              <p:cNvPr id="258" name="Gráfico 257">
                <a:extLst>
                  <a:ext uri="{FF2B5EF4-FFF2-40B4-BE49-F238E27FC236}">
                    <a16:creationId xmlns:a16="http://schemas.microsoft.com/office/drawing/2014/main" id="{89C1119C-8C83-4FD5-87D1-9D0F5FEA4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59" name="Gráfico 258">
                <a:extLst>
                  <a:ext uri="{FF2B5EF4-FFF2-40B4-BE49-F238E27FC236}">
                    <a16:creationId xmlns:a16="http://schemas.microsoft.com/office/drawing/2014/main" id="{B0F1B210-0467-4C0E-9741-73C810694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60" name="CaixaDeTexto 1">
                <a:extLst>
                  <a:ext uri="{FF2B5EF4-FFF2-40B4-BE49-F238E27FC236}">
                    <a16:creationId xmlns:a16="http://schemas.microsoft.com/office/drawing/2014/main" id="{6594185A-09CA-4A56-8C0E-1274E9CA1CDB}"/>
                  </a:ext>
                </a:extLst>
              </p:cNvPr>
              <p:cNvSpPr txBox="1"/>
              <p:nvPr/>
            </p:nvSpPr>
            <p:spPr>
              <a:xfrm>
                <a:off x="3009392" y="1690980"/>
                <a:ext cx="755233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44,76</a:t>
                </a:r>
              </a:p>
            </p:txBody>
          </p:sp>
        </p:grpSp>
      </p:grpSp>
      <p:grpSp>
        <p:nvGrpSpPr>
          <p:cNvPr id="261" name="Grupo 260">
            <a:extLst>
              <a:ext uri="{FF2B5EF4-FFF2-40B4-BE49-F238E27FC236}">
                <a16:creationId xmlns:a16="http://schemas.microsoft.com/office/drawing/2014/main" id="{1D86F34C-2D98-4510-9BBA-840D5FC5DEC4}"/>
              </a:ext>
            </a:extLst>
          </p:cNvPr>
          <p:cNvGrpSpPr/>
          <p:nvPr/>
        </p:nvGrpSpPr>
        <p:grpSpPr>
          <a:xfrm>
            <a:off x="6092530" y="1963968"/>
            <a:ext cx="864095" cy="401764"/>
            <a:chOff x="1145920" y="2931540"/>
            <a:chExt cx="950504" cy="441940"/>
          </a:xfrm>
        </p:grpSpPr>
        <p:sp>
          <p:nvSpPr>
            <p:cNvPr id="262" name="Rectángulo 261">
              <a:extLst>
                <a:ext uri="{FF2B5EF4-FFF2-40B4-BE49-F238E27FC236}">
                  <a16:creationId xmlns:a16="http://schemas.microsoft.com/office/drawing/2014/main" id="{B7E53CF1-99C0-4583-95B0-F0D78130781C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63" name="Grupo 262">
              <a:extLst>
                <a:ext uri="{FF2B5EF4-FFF2-40B4-BE49-F238E27FC236}">
                  <a16:creationId xmlns:a16="http://schemas.microsoft.com/office/drawing/2014/main" id="{2D7E40EF-79DB-4AB0-94F4-1D020CB3DAF6}"/>
                </a:ext>
              </a:extLst>
            </p:cNvPr>
            <p:cNvGrpSpPr/>
            <p:nvPr/>
          </p:nvGrpSpPr>
          <p:grpSpPr>
            <a:xfrm>
              <a:off x="1225129" y="2931540"/>
              <a:ext cx="871295" cy="441940"/>
              <a:chOff x="2893330" y="1519883"/>
              <a:chExt cx="871295" cy="441940"/>
            </a:xfrm>
          </p:grpSpPr>
          <p:sp>
            <p:nvSpPr>
              <p:cNvPr id="264" name="CaixaDeTexto 1">
                <a:extLst>
                  <a:ext uri="{FF2B5EF4-FFF2-40B4-BE49-F238E27FC236}">
                    <a16:creationId xmlns:a16="http://schemas.microsoft.com/office/drawing/2014/main" id="{327C0B61-2544-4019-93B0-DF87BD9CBD47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50,08</a:t>
                </a:r>
              </a:p>
            </p:txBody>
          </p:sp>
          <p:pic>
            <p:nvPicPr>
              <p:cNvPr id="265" name="Gráfico 264">
                <a:extLst>
                  <a:ext uri="{FF2B5EF4-FFF2-40B4-BE49-F238E27FC236}">
                    <a16:creationId xmlns:a16="http://schemas.microsoft.com/office/drawing/2014/main" id="{620914B1-CAE5-4112-B723-6594A7D6B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66" name="Gráfico 265">
                <a:extLst>
                  <a:ext uri="{FF2B5EF4-FFF2-40B4-BE49-F238E27FC236}">
                    <a16:creationId xmlns:a16="http://schemas.microsoft.com/office/drawing/2014/main" id="{7739B1A2-7B84-458F-B419-CA93B1457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67" name="CaixaDeTexto 1">
                <a:extLst>
                  <a:ext uri="{FF2B5EF4-FFF2-40B4-BE49-F238E27FC236}">
                    <a16:creationId xmlns:a16="http://schemas.microsoft.com/office/drawing/2014/main" id="{C14A0E04-6A20-4A47-AB98-824BBAEE4339}"/>
                  </a:ext>
                </a:extLst>
              </p:cNvPr>
              <p:cNvSpPr txBox="1"/>
              <p:nvPr/>
            </p:nvSpPr>
            <p:spPr>
              <a:xfrm>
                <a:off x="3009392" y="1690980"/>
                <a:ext cx="755233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45,62</a:t>
                </a:r>
              </a:p>
            </p:txBody>
          </p:sp>
        </p:grpSp>
      </p:grpSp>
      <p:grpSp>
        <p:nvGrpSpPr>
          <p:cNvPr id="268" name="Grupo 267">
            <a:extLst>
              <a:ext uri="{FF2B5EF4-FFF2-40B4-BE49-F238E27FC236}">
                <a16:creationId xmlns:a16="http://schemas.microsoft.com/office/drawing/2014/main" id="{2DC9EB5A-7459-404A-BC6C-21047E01FD71}"/>
              </a:ext>
            </a:extLst>
          </p:cNvPr>
          <p:cNvGrpSpPr/>
          <p:nvPr/>
        </p:nvGrpSpPr>
        <p:grpSpPr>
          <a:xfrm>
            <a:off x="5642895" y="2439620"/>
            <a:ext cx="815292" cy="401763"/>
            <a:chOff x="1145920" y="2931540"/>
            <a:chExt cx="896821" cy="441939"/>
          </a:xfrm>
        </p:grpSpPr>
        <p:sp>
          <p:nvSpPr>
            <p:cNvPr id="269" name="Rectángulo 268">
              <a:extLst>
                <a:ext uri="{FF2B5EF4-FFF2-40B4-BE49-F238E27FC236}">
                  <a16:creationId xmlns:a16="http://schemas.microsoft.com/office/drawing/2014/main" id="{1589CA34-6636-46DD-94EA-BDED2467A167}"/>
                </a:ext>
              </a:extLst>
            </p:cNvPr>
            <p:cNvSpPr/>
            <p:nvPr/>
          </p:nvSpPr>
          <p:spPr>
            <a:xfrm>
              <a:off x="1145920" y="2959326"/>
              <a:ext cx="871296" cy="380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85B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270" name="Grupo 269">
              <a:extLst>
                <a:ext uri="{FF2B5EF4-FFF2-40B4-BE49-F238E27FC236}">
                  <a16:creationId xmlns:a16="http://schemas.microsoft.com/office/drawing/2014/main" id="{5EE95D6E-FF52-44CC-80F7-5786EDF2596D}"/>
                </a:ext>
              </a:extLst>
            </p:cNvPr>
            <p:cNvGrpSpPr/>
            <p:nvPr/>
          </p:nvGrpSpPr>
          <p:grpSpPr>
            <a:xfrm>
              <a:off x="1225129" y="2931540"/>
              <a:ext cx="817612" cy="441939"/>
              <a:chOff x="2893330" y="1519883"/>
              <a:chExt cx="817612" cy="441939"/>
            </a:xfrm>
          </p:grpSpPr>
          <p:sp>
            <p:nvSpPr>
              <p:cNvPr id="271" name="CaixaDeTexto 1">
                <a:extLst>
                  <a:ext uri="{FF2B5EF4-FFF2-40B4-BE49-F238E27FC236}">
                    <a16:creationId xmlns:a16="http://schemas.microsoft.com/office/drawing/2014/main" id="{E265C963-62B0-48C7-9B0B-C93999E378C1}"/>
                  </a:ext>
                </a:extLst>
              </p:cNvPr>
              <p:cNvSpPr txBox="1"/>
              <p:nvPr/>
            </p:nvSpPr>
            <p:spPr>
              <a:xfrm>
                <a:off x="3009392" y="1519883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48,49</a:t>
                </a:r>
              </a:p>
            </p:txBody>
          </p:sp>
          <p:pic>
            <p:nvPicPr>
              <p:cNvPr id="272" name="Gráfico 271">
                <a:extLst>
                  <a:ext uri="{FF2B5EF4-FFF2-40B4-BE49-F238E27FC236}">
                    <a16:creationId xmlns:a16="http://schemas.microsoft.com/office/drawing/2014/main" id="{1B10E978-D38F-43F7-A266-36A17822D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93330" y="1583343"/>
                <a:ext cx="149461" cy="141384"/>
              </a:xfrm>
              <a:prstGeom prst="rect">
                <a:avLst/>
              </a:prstGeom>
            </p:spPr>
          </p:pic>
          <p:pic>
            <p:nvPicPr>
              <p:cNvPr id="273" name="Gráfico 272">
                <a:extLst>
                  <a:ext uri="{FF2B5EF4-FFF2-40B4-BE49-F238E27FC236}">
                    <a16:creationId xmlns:a16="http://schemas.microsoft.com/office/drawing/2014/main" id="{E5844BF1-1BFD-43CB-8DD3-776F9BFE9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93330" y="1745978"/>
                <a:ext cx="149461" cy="149462"/>
              </a:xfrm>
              <a:prstGeom prst="rect">
                <a:avLst/>
              </a:prstGeom>
            </p:spPr>
          </p:pic>
          <p:sp>
            <p:nvSpPr>
              <p:cNvPr id="274" name="CaixaDeTexto 1">
                <a:extLst>
                  <a:ext uri="{FF2B5EF4-FFF2-40B4-BE49-F238E27FC236}">
                    <a16:creationId xmlns:a16="http://schemas.microsoft.com/office/drawing/2014/main" id="{06B6B38F-C351-4BDA-B75D-14C685D9F268}"/>
                  </a:ext>
                </a:extLst>
              </p:cNvPr>
              <p:cNvSpPr txBox="1"/>
              <p:nvPr/>
            </p:nvSpPr>
            <p:spPr>
              <a:xfrm>
                <a:off x="3009392" y="1690979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46,91</a:t>
                </a:r>
              </a:p>
            </p:txBody>
          </p:sp>
        </p:grpSp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9596B482-1562-4573-97CF-4D4707F9C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83336" y="1336986"/>
            <a:ext cx="760310" cy="1079406"/>
          </a:xfrm>
          <a:prstGeom prst="rect">
            <a:avLst/>
          </a:prstGeom>
        </p:spPr>
      </p:pic>
      <p:sp>
        <p:nvSpPr>
          <p:cNvPr id="129" name="CaixaDeTexto 1">
            <a:extLst>
              <a:ext uri="{FF2B5EF4-FFF2-40B4-BE49-F238E27FC236}">
                <a16:creationId xmlns:a16="http://schemas.microsoft.com/office/drawing/2014/main" id="{CF36EE2A-F0D6-470D-8582-0A612C0C51AA}"/>
              </a:ext>
            </a:extLst>
          </p:cNvPr>
          <p:cNvSpPr txBox="1"/>
          <p:nvPr/>
        </p:nvSpPr>
        <p:spPr>
          <a:xfrm>
            <a:off x="270578" y="839846"/>
            <a:ext cx="2273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Verse más joven es un fenómeno generalizado en el país pero no en todas las personas.</a:t>
            </a:r>
            <a:endParaRPr lang="es-ES" sz="1600" b="1" dirty="0">
              <a:solidFill>
                <a:srgbClr val="685BC7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1EF2575E-425A-4AC5-A7B8-6B8538D1BF59}"/>
              </a:ext>
            </a:extLst>
          </p:cNvPr>
          <p:cNvSpPr/>
          <p:nvPr/>
        </p:nvSpPr>
        <p:spPr>
          <a:xfrm>
            <a:off x="3081719" y="596587"/>
            <a:ext cx="5402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dirty="0">
                <a:solidFill>
                  <a:srgbClr val="333C41"/>
                </a:solidFill>
                <a:latin typeface="GT Walsheim Pro" panose="00000500000000000000" pitchFamily="2" charset="0"/>
              </a:rPr>
              <a:t>La diferencia entre edad percibida y cronológica (gap de edad) va de los 6 años en Extremadura a 1,6 años en La Rioja.</a:t>
            </a:r>
          </a:p>
        </p:txBody>
      </p:sp>
      <p:pic>
        <p:nvPicPr>
          <p:cNvPr id="132" name="Gráfico 131">
            <a:extLst>
              <a:ext uri="{FF2B5EF4-FFF2-40B4-BE49-F238E27FC236}">
                <a16:creationId xmlns:a16="http://schemas.microsoft.com/office/drawing/2014/main" id="{1B489176-D6E7-4902-A144-BA378EBBCE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3068" y="4627972"/>
            <a:ext cx="302286" cy="285950"/>
          </a:xfrm>
          <a:prstGeom prst="rect">
            <a:avLst/>
          </a:prstGeom>
        </p:spPr>
      </p:pic>
      <p:pic>
        <p:nvPicPr>
          <p:cNvPr id="133" name="Gráfico 132">
            <a:extLst>
              <a:ext uri="{FF2B5EF4-FFF2-40B4-BE49-F238E27FC236}">
                <a16:creationId xmlns:a16="http://schemas.microsoft.com/office/drawing/2014/main" id="{BE38C277-21AA-4DBD-9CAC-3937744460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9639" y="4612612"/>
            <a:ext cx="310377" cy="310379"/>
          </a:xfrm>
          <a:prstGeom prst="rect">
            <a:avLst/>
          </a:prstGeom>
        </p:spPr>
      </p:pic>
      <p:sp>
        <p:nvSpPr>
          <p:cNvPr id="134" name="Rectángulo 133">
            <a:extLst>
              <a:ext uri="{FF2B5EF4-FFF2-40B4-BE49-F238E27FC236}">
                <a16:creationId xmlns:a16="http://schemas.microsoft.com/office/drawing/2014/main" id="{28BDB21A-036C-4714-8410-DE18FAE65FCD}"/>
              </a:ext>
            </a:extLst>
          </p:cNvPr>
          <p:cNvSpPr/>
          <p:nvPr/>
        </p:nvSpPr>
        <p:spPr>
          <a:xfrm>
            <a:off x="6557666" y="4602614"/>
            <a:ext cx="953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000" dirty="0">
                <a:solidFill>
                  <a:srgbClr val="333C41"/>
                </a:solidFill>
                <a:latin typeface="GT Walsheim Pro" panose="00000500000000000000" pitchFamily="2" charset="0"/>
              </a:rPr>
              <a:t>Edad cronológica</a:t>
            </a:r>
          </a:p>
        </p:txBody>
      </p: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50681927-59E0-41FB-9716-96FD2D085EEA}"/>
              </a:ext>
            </a:extLst>
          </p:cNvPr>
          <p:cNvCxnSpPr>
            <a:cxnSpLocks/>
          </p:cNvCxnSpPr>
          <p:nvPr/>
        </p:nvCxnSpPr>
        <p:spPr>
          <a:xfrm>
            <a:off x="6245385" y="4539068"/>
            <a:ext cx="2184423" cy="12366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0718F818-3AA2-47B4-BB15-ED6273B58ABE}"/>
              </a:ext>
            </a:extLst>
          </p:cNvPr>
          <p:cNvSpPr/>
          <p:nvPr/>
        </p:nvSpPr>
        <p:spPr>
          <a:xfrm>
            <a:off x="7691873" y="4582156"/>
            <a:ext cx="792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000" dirty="0">
                <a:solidFill>
                  <a:srgbClr val="333C41"/>
                </a:solidFill>
                <a:latin typeface="GT Walsheim Pro" panose="00000500000000000000" pitchFamily="2" charset="0"/>
              </a:rPr>
              <a:t>Edad percibida</a:t>
            </a:r>
          </a:p>
        </p:txBody>
      </p:sp>
    </p:spTree>
    <p:extLst>
      <p:ext uri="{BB962C8B-B14F-4D97-AF65-F5344CB8AC3E}">
        <p14:creationId xmlns:p14="http://schemas.microsoft.com/office/powerpoint/2010/main" val="366059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8636808-2004-46EA-A0EB-4D6ADBE0FEB0}"/>
              </a:ext>
            </a:extLst>
          </p:cNvPr>
          <p:cNvCxnSpPr>
            <a:cxnSpLocks/>
          </p:cNvCxnSpPr>
          <p:nvPr/>
        </p:nvCxnSpPr>
        <p:spPr>
          <a:xfrm>
            <a:off x="2728029" y="1047369"/>
            <a:ext cx="6165145" cy="0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7C8FF0C-D66E-40EB-A78D-738019F25386}"/>
              </a:ext>
            </a:extLst>
          </p:cNvPr>
          <p:cNvSpPr/>
          <p:nvPr/>
        </p:nvSpPr>
        <p:spPr>
          <a:xfrm>
            <a:off x="3246809" y="634387"/>
            <a:ext cx="54022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dirty="0">
                <a:solidFill>
                  <a:srgbClr val="333C41"/>
                </a:solidFill>
                <a:latin typeface="GT Walsheim Pro" panose="00000500000000000000" pitchFamily="2" charset="0"/>
              </a:rPr>
              <a:t>Los de mayor edad se ven hasta 11 años más jóvenes.</a:t>
            </a:r>
          </a:p>
        </p:txBody>
      </p:sp>
      <p:sp>
        <p:nvSpPr>
          <p:cNvPr id="102" name="8 CuadroTexto">
            <a:extLst>
              <a:ext uri="{FF2B5EF4-FFF2-40B4-BE49-F238E27FC236}">
                <a16:creationId xmlns:a16="http://schemas.microsoft.com/office/drawing/2014/main" id="{1C48F0C4-2A88-430A-8857-959962BA19E2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112CCF8-7CB4-4A20-B33A-FAA675784F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4009" y="4155926"/>
            <a:ext cx="2087740" cy="86939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48937F0-08A9-48B2-B42B-DAD8AE7D50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2562" y="4155926"/>
            <a:ext cx="2087740" cy="869398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FD9A745E-3907-4EFE-B3C2-847C182E78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8529" y="4155926"/>
            <a:ext cx="2087740" cy="869398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8BAAE47-C4E4-4A55-8D95-FFF52B6440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4009" y="2164739"/>
            <a:ext cx="2087740" cy="869398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9FFD21CF-3C36-461B-8F27-84DDBDFD38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2562" y="2164739"/>
            <a:ext cx="2087740" cy="869398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D6C01F8-3A23-4721-BB8E-68E9830BED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8529" y="2164739"/>
            <a:ext cx="2087740" cy="869398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6369CDAB-5C60-458B-BE78-F5FE72CEF9CC}"/>
              </a:ext>
            </a:extLst>
          </p:cNvPr>
          <p:cNvSpPr/>
          <p:nvPr/>
        </p:nvSpPr>
        <p:spPr>
          <a:xfrm>
            <a:off x="3029139" y="3169300"/>
            <a:ext cx="1457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50 – 59 años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5D1CE8E-C619-44B6-A38B-68B40C9A605C}"/>
              </a:ext>
            </a:extLst>
          </p:cNvPr>
          <p:cNvSpPr/>
          <p:nvPr/>
        </p:nvSpPr>
        <p:spPr>
          <a:xfrm>
            <a:off x="5097668" y="3169300"/>
            <a:ext cx="1457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60 – 69 años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B2F1282-FB15-4327-8212-25D40A3A0DF1}"/>
              </a:ext>
            </a:extLst>
          </p:cNvPr>
          <p:cNvSpPr/>
          <p:nvPr/>
        </p:nvSpPr>
        <p:spPr>
          <a:xfrm>
            <a:off x="7197611" y="3169300"/>
            <a:ext cx="1457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70 – 79 años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671AB16-E729-4C5E-9739-344D67A6F3CF}"/>
              </a:ext>
            </a:extLst>
          </p:cNvPr>
          <p:cNvSpPr/>
          <p:nvPr/>
        </p:nvSpPr>
        <p:spPr>
          <a:xfrm>
            <a:off x="3029139" y="1131590"/>
            <a:ext cx="1457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20 – 29 años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5418048-FB3D-4868-B42E-8B1C36266F6A}"/>
              </a:ext>
            </a:extLst>
          </p:cNvPr>
          <p:cNvSpPr/>
          <p:nvPr/>
        </p:nvSpPr>
        <p:spPr>
          <a:xfrm>
            <a:off x="5097668" y="1131590"/>
            <a:ext cx="1457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30 – 39 años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44B98FE-1EFA-4433-89C7-16B2C6B9AE0E}"/>
              </a:ext>
            </a:extLst>
          </p:cNvPr>
          <p:cNvSpPr/>
          <p:nvPr/>
        </p:nvSpPr>
        <p:spPr>
          <a:xfrm>
            <a:off x="7197611" y="1131590"/>
            <a:ext cx="1457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40 – 49 años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23845A2-F178-4A38-B3BC-41A8243D2751}"/>
              </a:ext>
            </a:extLst>
          </p:cNvPr>
          <p:cNvGrpSpPr/>
          <p:nvPr/>
        </p:nvGrpSpPr>
        <p:grpSpPr>
          <a:xfrm>
            <a:off x="2759834" y="3611351"/>
            <a:ext cx="1996136" cy="835874"/>
            <a:chOff x="2637056" y="3539343"/>
            <a:chExt cx="1996136" cy="835874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385A4FC6-93CB-4732-AB1A-6D726CB90400}"/>
                </a:ext>
              </a:extLst>
            </p:cNvPr>
            <p:cNvGrpSpPr/>
            <p:nvPr/>
          </p:nvGrpSpPr>
          <p:grpSpPr>
            <a:xfrm>
              <a:off x="2637056" y="3882513"/>
              <a:ext cx="1996136" cy="492704"/>
              <a:chOff x="2702160" y="3899317"/>
              <a:chExt cx="1996136" cy="492704"/>
            </a:xfrm>
          </p:grpSpPr>
          <p:sp>
            <p:nvSpPr>
              <p:cNvPr id="26" name="CaixaDeTexto 1">
                <a:extLst>
                  <a:ext uri="{FF2B5EF4-FFF2-40B4-BE49-F238E27FC236}">
                    <a16:creationId xmlns:a16="http://schemas.microsoft.com/office/drawing/2014/main" id="{68C7B76B-93A3-4781-B433-4AEBF05B2189}"/>
                  </a:ext>
                </a:extLst>
              </p:cNvPr>
              <p:cNvSpPr txBox="1"/>
              <p:nvPr/>
            </p:nvSpPr>
            <p:spPr>
              <a:xfrm>
                <a:off x="4000257" y="3899317"/>
                <a:ext cx="548580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47,90</a:t>
                </a:r>
              </a:p>
            </p:txBody>
          </p:sp>
          <p:sp>
            <p:nvSpPr>
              <p:cNvPr id="27" name="CaixaDeTexto 1">
                <a:extLst>
                  <a:ext uri="{FF2B5EF4-FFF2-40B4-BE49-F238E27FC236}">
                    <a16:creationId xmlns:a16="http://schemas.microsoft.com/office/drawing/2014/main" id="{2D84139A-8862-455C-987B-4F1437775427}"/>
                  </a:ext>
                </a:extLst>
              </p:cNvPr>
              <p:cNvSpPr txBox="1"/>
              <p:nvPr/>
            </p:nvSpPr>
            <p:spPr>
              <a:xfrm>
                <a:off x="2860380" y="3899317"/>
                <a:ext cx="551127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54,23</a:t>
                </a:r>
              </a:p>
            </p:txBody>
          </p:sp>
          <p:sp>
            <p:nvSpPr>
              <p:cNvPr id="29" name="CaixaDeTexto 1">
                <a:extLst>
                  <a:ext uri="{FF2B5EF4-FFF2-40B4-BE49-F238E27FC236}">
                    <a16:creationId xmlns:a16="http://schemas.microsoft.com/office/drawing/2014/main" id="{38046BC3-4B6F-44C3-B5BC-76DC6B8034EC}"/>
                  </a:ext>
                </a:extLst>
              </p:cNvPr>
              <p:cNvSpPr txBox="1"/>
              <p:nvPr/>
            </p:nvSpPr>
            <p:spPr>
              <a:xfrm>
                <a:off x="4142635" y="4176577"/>
                <a:ext cx="55566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50,32</a:t>
                </a:r>
              </a:p>
            </p:txBody>
          </p:sp>
          <p:sp>
            <p:nvSpPr>
              <p:cNvPr id="30" name="CaixaDeTexto 1">
                <a:extLst>
                  <a:ext uri="{FF2B5EF4-FFF2-40B4-BE49-F238E27FC236}">
                    <a16:creationId xmlns:a16="http://schemas.microsoft.com/office/drawing/2014/main" id="{41E21E95-EE91-4351-9688-3AD61D68F33C}"/>
                  </a:ext>
                </a:extLst>
              </p:cNvPr>
              <p:cNvSpPr txBox="1"/>
              <p:nvPr/>
            </p:nvSpPr>
            <p:spPr>
              <a:xfrm>
                <a:off x="2702160" y="4176577"/>
                <a:ext cx="551128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53,95</a:t>
                </a:r>
              </a:p>
            </p:txBody>
          </p:sp>
        </p:grpSp>
        <p:sp>
          <p:nvSpPr>
            <p:cNvPr id="36" name="CaixaDeTexto 1">
              <a:extLst>
                <a:ext uri="{FF2B5EF4-FFF2-40B4-BE49-F238E27FC236}">
                  <a16:creationId xmlns:a16="http://schemas.microsoft.com/office/drawing/2014/main" id="{4398C457-C151-4529-B80C-DF54E8D4C0CB}"/>
                </a:ext>
              </a:extLst>
            </p:cNvPr>
            <p:cNvSpPr txBox="1"/>
            <p:nvPr/>
          </p:nvSpPr>
          <p:spPr>
            <a:xfrm>
              <a:off x="3041403" y="3539343"/>
              <a:ext cx="551127" cy="215444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54,09</a:t>
              </a:r>
            </a:p>
          </p:txBody>
        </p:sp>
        <p:sp>
          <p:nvSpPr>
            <p:cNvPr id="37" name="CaixaDeTexto 1">
              <a:extLst>
                <a:ext uri="{FF2B5EF4-FFF2-40B4-BE49-F238E27FC236}">
                  <a16:creationId xmlns:a16="http://schemas.microsoft.com/office/drawing/2014/main" id="{3C77C9DE-3E90-4EB8-BF0C-062B824EB097}"/>
                </a:ext>
              </a:extLst>
            </p:cNvPr>
            <p:cNvSpPr txBox="1"/>
            <p:nvPr/>
          </p:nvSpPr>
          <p:spPr>
            <a:xfrm>
              <a:off x="3662387" y="3539343"/>
              <a:ext cx="551127" cy="215444"/>
            </a:xfrm>
            <a:prstGeom prst="rect">
              <a:avLst/>
            </a:prstGeom>
            <a:solidFill>
              <a:srgbClr val="8094DD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49,16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20562AF1-E90C-4027-8848-5770BBBD3D31}"/>
              </a:ext>
            </a:extLst>
          </p:cNvPr>
          <p:cNvGrpSpPr/>
          <p:nvPr/>
        </p:nvGrpSpPr>
        <p:grpSpPr>
          <a:xfrm>
            <a:off x="4862797" y="3611351"/>
            <a:ext cx="1996136" cy="835874"/>
            <a:chOff x="2637056" y="3539343"/>
            <a:chExt cx="1996136" cy="835874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9A2D6C9-6B49-4201-B0EB-51F220942BF5}"/>
                </a:ext>
              </a:extLst>
            </p:cNvPr>
            <p:cNvGrpSpPr/>
            <p:nvPr/>
          </p:nvGrpSpPr>
          <p:grpSpPr>
            <a:xfrm>
              <a:off x="2637056" y="3882513"/>
              <a:ext cx="1996136" cy="492704"/>
              <a:chOff x="2702160" y="3899317"/>
              <a:chExt cx="1996136" cy="492704"/>
            </a:xfrm>
          </p:grpSpPr>
          <p:sp>
            <p:nvSpPr>
              <p:cNvPr id="43" name="CaixaDeTexto 1">
                <a:extLst>
                  <a:ext uri="{FF2B5EF4-FFF2-40B4-BE49-F238E27FC236}">
                    <a16:creationId xmlns:a16="http://schemas.microsoft.com/office/drawing/2014/main" id="{204D17EB-A1B5-4A95-8082-D70DA0CD8BD7}"/>
                  </a:ext>
                </a:extLst>
              </p:cNvPr>
              <p:cNvSpPr txBox="1"/>
              <p:nvPr/>
            </p:nvSpPr>
            <p:spPr>
              <a:xfrm>
                <a:off x="4000257" y="3899317"/>
                <a:ext cx="548580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57,52</a:t>
                </a:r>
              </a:p>
            </p:txBody>
          </p:sp>
          <p:sp>
            <p:nvSpPr>
              <p:cNvPr id="44" name="CaixaDeTexto 1">
                <a:extLst>
                  <a:ext uri="{FF2B5EF4-FFF2-40B4-BE49-F238E27FC236}">
                    <a16:creationId xmlns:a16="http://schemas.microsoft.com/office/drawing/2014/main" id="{87F18610-FAA9-4FD9-94F5-8867CD55BE3B}"/>
                  </a:ext>
                </a:extLst>
              </p:cNvPr>
              <p:cNvSpPr txBox="1"/>
              <p:nvPr/>
            </p:nvSpPr>
            <p:spPr>
              <a:xfrm>
                <a:off x="2860380" y="3899317"/>
                <a:ext cx="551127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64,37</a:t>
                </a:r>
              </a:p>
            </p:txBody>
          </p:sp>
          <p:sp>
            <p:nvSpPr>
              <p:cNvPr id="46" name="CaixaDeTexto 1">
                <a:extLst>
                  <a:ext uri="{FF2B5EF4-FFF2-40B4-BE49-F238E27FC236}">
                    <a16:creationId xmlns:a16="http://schemas.microsoft.com/office/drawing/2014/main" id="{BF445B0D-ECF1-4165-B2CB-B5E398B1634B}"/>
                  </a:ext>
                </a:extLst>
              </p:cNvPr>
              <p:cNvSpPr txBox="1"/>
              <p:nvPr/>
            </p:nvSpPr>
            <p:spPr>
              <a:xfrm>
                <a:off x="4142635" y="4176577"/>
                <a:ext cx="55566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55,03</a:t>
                </a:r>
              </a:p>
            </p:txBody>
          </p:sp>
          <p:sp>
            <p:nvSpPr>
              <p:cNvPr id="47" name="CaixaDeTexto 1">
                <a:extLst>
                  <a:ext uri="{FF2B5EF4-FFF2-40B4-BE49-F238E27FC236}">
                    <a16:creationId xmlns:a16="http://schemas.microsoft.com/office/drawing/2014/main" id="{34D634C6-E2F4-4788-9182-A1ACC181B653}"/>
                  </a:ext>
                </a:extLst>
              </p:cNvPr>
              <p:cNvSpPr txBox="1"/>
              <p:nvPr/>
            </p:nvSpPr>
            <p:spPr>
              <a:xfrm>
                <a:off x="2702160" y="4176577"/>
                <a:ext cx="551128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63,53</a:t>
                </a:r>
              </a:p>
            </p:txBody>
          </p:sp>
        </p:grpSp>
        <p:sp>
          <p:nvSpPr>
            <p:cNvPr id="41" name="CaixaDeTexto 1">
              <a:extLst>
                <a:ext uri="{FF2B5EF4-FFF2-40B4-BE49-F238E27FC236}">
                  <a16:creationId xmlns:a16="http://schemas.microsoft.com/office/drawing/2014/main" id="{400650F3-0585-4400-A29E-EC7E0E4392AB}"/>
                </a:ext>
              </a:extLst>
            </p:cNvPr>
            <p:cNvSpPr txBox="1"/>
            <p:nvPr/>
          </p:nvSpPr>
          <p:spPr>
            <a:xfrm>
              <a:off x="3041403" y="3539343"/>
              <a:ext cx="551127" cy="215444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63,93</a:t>
              </a:r>
            </a:p>
          </p:txBody>
        </p:sp>
        <p:sp>
          <p:nvSpPr>
            <p:cNvPr id="42" name="CaixaDeTexto 1">
              <a:extLst>
                <a:ext uri="{FF2B5EF4-FFF2-40B4-BE49-F238E27FC236}">
                  <a16:creationId xmlns:a16="http://schemas.microsoft.com/office/drawing/2014/main" id="{5FE964CC-ED17-4E00-BA83-0939C1C8B82D}"/>
                </a:ext>
              </a:extLst>
            </p:cNvPr>
            <p:cNvSpPr txBox="1"/>
            <p:nvPr/>
          </p:nvSpPr>
          <p:spPr>
            <a:xfrm>
              <a:off x="3662387" y="3539343"/>
              <a:ext cx="551127" cy="215444"/>
            </a:xfrm>
            <a:prstGeom prst="rect">
              <a:avLst/>
            </a:prstGeom>
            <a:solidFill>
              <a:srgbClr val="8094DD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56,23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075B66DB-0978-456B-A2F7-21F1100BFF89}"/>
              </a:ext>
            </a:extLst>
          </p:cNvPr>
          <p:cNvGrpSpPr/>
          <p:nvPr/>
        </p:nvGrpSpPr>
        <p:grpSpPr>
          <a:xfrm>
            <a:off x="6940913" y="3611351"/>
            <a:ext cx="1996136" cy="835874"/>
            <a:chOff x="2637056" y="3539343"/>
            <a:chExt cx="1996136" cy="835874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C6148E3A-1F54-4DF8-A81C-4C4239FCEC9C}"/>
                </a:ext>
              </a:extLst>
            </p:cNvPr>
            <p:cNvGrpSpPr/>
            <p:nvPr/>
          </p:nvGrpSpPr>
          <p:grpSpPr>
            <a:xfrm>
              <a:off x="2637056" y="3882513"/>
              <a:ext cx="1996136" cy="492704"/>
              <a:chOff x="2702160" y="3899317"/>
              <a:chExt cx="1996136" cy="492704"/>
            </a:xfrm>
          </p:grpSpPr>
          <p:sp>
            <p:nvSpPr>
              <p:cNvPr id="55" name="CaixaDeTexto 1">
                <a:extLst>
                  <a:ext uri="{FF2B5EF4-FFF2-40B4-BE49-F238E27FC236}">
                    <a16:creationId xmlns:a16="http://schemas.microsoft.com/office/drawing/2014/main" id="{5E6D0409-3EC9-4875-9123-C0AFFBE9E190}"/>
                  </a:ext>
                </a:extLst>
              </p:cNvPr>
              <p:cNvSpPr txBox="1"/>
              <p:nvPr/>
            </p:nvSpPr>
            <p:spPr>
              <a:xfrm>
                <a:off x="4000257" y="3899317"/>
                <a:ext cx="548580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64,80</a:t>
                </a:r>
              </a:p>
            </p:txBody>
          </p:sp>
          <p:sp>
            <p:nvSpPr>
              <p:cNvPr id="56" name="CaixaDeTexto 1">
                <a:extLst>
                  <a:ext uri="{FF2B5EF4-FFF2-40B4-BE49-F238E27FC236}">
                    <a16:creationId xmlns:a16="http://schemas.microsoft.com/office/drawing/2014/main" id="{1320E631-C3A6-4FFF-8DF6-6868D09EA61D}"/>
                  </a:ext>
                </a:extLst>
              </p:cNvPr>
              <p:cNvSpPr txBox="1"/>
              <p:nvPr/>
            </p:nvSpPr>
            <p:spPr>
              <a:xfrm>
                <a:off x="2860380" y="3899317"/>
                <a:ext cx="551127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73,19</a:t>
                </a:r>
              </a:p>
            </p:txBody>
          </p:sp>
          <p:sp>
            <p:nvSpPr>
              <p:cNvPr id="57" name="CaixaDeTexto 1">
                <a:extLst>
                  <a:ext uri="{FF2B5EF4-FFF2-40B4-BE49-F238E27FC236}">
                    <a16:creationId xmlns:a16="http://schemas.microsoft.com/office/drawing/2014/main" id="{BDD6426C-F092-4DA4-BB8F-6E3EEF460BE0}"/>
                  </a:ext>
                </a:extLst>
              </p:cNvPr>
              <p:cNvSpPr txBox="1"/>
              <p:nvPr/>
            </p:nvSpPr>
            <p:spPr>
              <a:xfrm>
                <a:off x="4142635" y="4176577"/>
                <a:ext cx="55566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61,15</a:t>
                </a:r>
              </a:p>
            </p:txBody>
          </p:sp>
          <p:sp>
            <p:nvSpPr>
              <p:cNvPr id="58" name="CaixaDeTexto 1">
                <a:extLst>
                  <a:ext uri="{FF2B5EF4-FFF2-40B4-BE49-F238E27FC236}">
                    <a16:creationId xmlns:a16="http://schemas.microsoft.com/office/drawing/2014/main" id="{AE0B9AA7-C1C7-4A1E-97AB-B9378B42346C}"/>
                  </a:ext>
                </a:extLst>
              </p:cNvPr>
              <p:cNvSpPr txBox="1"/>
              <p:nvPr/>
            </p:nvSpPr>
            <p:spPr>
              <a:xfrm>
                <a:off x="2702160" y="4176577"/>
                <a:ext cx="551128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72,93</a:t>
                </a:r>
              </a:p>
            </p:txBody>
          </p:sp>
        </p:grpSp>
        <p:sp>
          <p:nvSpPr>
            <p:cNvPr id="53" name="CaixaDeTexto 1">
              <a:extLst>
                <a:ext uri="{FF2B5EF4-FFF2-40B4-BE49-F238E27FC236}">
                  <a16:creationId xmlns:a16="http://schemas.microsoft.com/office/drawing/2014/main" id="{21E55265-A473-47D2-965A-EE74B66FDD94}"/>
                </a:ext>
              </a:extLst>
            </p:cNvPr>
            <p:cNvSpPr txBox="1"/>
            <p:nvPr/>
          </p:nvSpPr>
          <p:spPr>
            <a:xfrm>
              <a:off x="3041403" y="3539343"/>
              <a:ext cx="551127" cy="215444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73,05</a:t>
              </a:r>
            </a:p>
          </p:txBody>
        </p:sp>
        <p:sp>
          <p:nvSpPr>
            <p:cNvPr id="54" name="CaixaDeTexto 1">
              <a:extLst>
                <a:ext uri="{FF2B5EF4-FFF2-40B4-BE49-F238E27FC236}">
                  <a16:creationId xmlns:a16="http://schemas.microsoft.com/office/drawing/2014/main" id="{25BE0135-338A-47D5-8A52-8CAD77EDDDCE}"/>
                </a:ext>
              </a:extLst>
            </p:cNvPr>
            <p:cNvSpPr txBox="1"/>
            <p:nvPr/>
          </p:nvSpPr>
          <p:spPr>
            <a:xfrm>
              <a:off x="3662387" y="3539343"/>
              <a:ext cx="551127" cy="215444"/>
            </a:xfrm>
            <a:prstGeom prst="rect">
              <a:avLst/>
            </a:prstGeom>
            <a:solidFill>
              <a:srgbClr val="8094DD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62,81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05779DBF-BC51-4893-A936-A7747B5043CC}"/>
              </a:ext>
            </a:extLst>
          </p:cNvPr>
          <p:cNvGrpSpPr/>
          <p:nvPr/>
        </p:nvGrpSpPr>
        <p:grpSpPr>
          <a:xfrm>
            <a:off x="2759834" y="1615385"/>
            <a:ext cx="1996136" cy="835874"/>
            <a:chOff x="2637056" y="3539343"/>
            <a:chExt cx="1996136" cy="835874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848E64D3-AE5E-425C-B224-D64E534D4BC8}"/>
                </a:ext>
              </a:extLst>
            </p:cNvPr>
            <p:cNvGrpSpPr/>
            <p:nvPr/>
          </p:nvGrpSpPr>
          <p:grpSpPr>
            <a:xfrm>
              <a:off x="2637056" y="3882513"/>
              <a:ext cx="1996136" cy="492704"/>
              <a:chOff x="2702160" y="3899317"/>
              <a:chExt cx="1996136" cy="492704"/>
            </a:xfrm>
          </p:grpSpPr>
          <p:sp>
            <p:nvSpPr>
              <p:cNvPr id="66" name="CaixaDeTexto 1">
                <a:extLst>
                  <a:ext uri="{FF2B5EF4-FFF2-40B4-BE49-F238E27FC236}">
                    <a16:creationId xmlns:a16="http://schemas.microsoft.com/office/drawing/2014/main" id="{E717CA7D-01B3-4207-9007-514132C7F5B8}"/>
                  </a:ext>
                </a:extLst>
              </p:cNvPr>
              <p:cNvSpPr txBox="1"/>
              <p:nvPr/>
            </p:nvSpPr>
            <p:spPr>
              <a:xfrm>
                <a:off x="4000257" y="3899317"/>
                <a:ext cx="548580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25,52</a:t>
                </a:r>
              </a:p>
            </p:txBody>
          </p:sp>
          <p:sp>
            <p:nvSpPr>
              <p:cNvPr id="67" name="CaixaDeTexto 1">
                <a:extLst>
                  <a:ext uri="{FF2B5EF4-FFF2-40B4-BE49-F238E27FC236}">
                    <a16:creationId xmlns:a16="http://schemas.microsoft.com/office/drawing/2014/main" id="{677B8A7A-3BC0-4EA0-BB80-2C751CDB70BD}"/>
                  </a:ext>
                </a:extLst>
              </p:cNvPr>
              <p:cNvSpPr txBox="1"/>
              <p:nvPr/>
            </p:nvSpPr>
            <p:spPr>
              <a:xfrm>
                <a:off x="2860380" y="3899317"/>
                <a:ext cx="551127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24,34</a:t>
                </a:r>
              </a:p>
            </p:txBody>
          </p:sp>
          <p:sp>
            <p:nvSpPr>
              <p:cNvPr id="68" name="CaixaDeTexto 1">
                <a:extLst>
                  <a:ext uri="{FF2B5EF4-FFF2-40B4-BE49-F238E27FC236}">
                    <a16:creationId xmlns:a16="http://schemas.microsoft.com/office/drawing/2014/main" id="{4EEAC612-626E-418A-B388-EEA79A80C25A}"/>
                  </a:ext>
                </a:extLst>
              </p:cNvPr>
              <p:cNvSpPr txBox="1"/>
              <p:nvPr/>
            </p:nvSpPr>
            <p:spPr>
              <a:xfrm>
                <a:off x="4142635" y="4176577"/>
                <a:ext cx="55566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25,60</a:t>
                </a:r>
              </a:p>
            </p:txBody>
          </p:sp>
          <p:sp>
            <p:nvSpPr>
              <p:cNvPr id="69" name="CaixaDeTexto 1">
                <a:extLst>
                  <a:ext uri="{FF2B5EF4-FFF2-40B4-BE49-F238E27FC236}">
                    <a16:creationId xmlns:a16="http://schemas.microsoft.com/office/drawing/2014/main" id="{38EB4786-BB7F-43DB-A5B0-3AD6CA696F38}"/>
                  </a:ext>
                </a:extLst>
              </p:cNvPr>
              <p:cNvSpPr txBox="1"/>
              <p:nvPr/>
            </p:nvSpPr>
            <p:spPr>
              <a:xfrm>
                <a:off x="2702160" y="4176577"/>
                <a:ext cx="551128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25,25</a:t>
                </a:r>
              </a:p>
            </p:txBody>
          </p:sp>
        </p:grpSp>
        <p:sp>
          <p:nvSpPr>
            <p:cNvPr id="64" name="CaixaDeTexto 1">
              <a:extLst>
                <a:ext uri="{FF2B5EF4-FFF2-40B4-BE49-F238E27FC236}">
                  <a16:creationId xmlns:a16="http://schemas.microsoft.com/office/drawing/2014/main" id="{DF40218A-100D-4168-9670-FB13F6B561E1}"/>
                </a:ext>
              </a:extLst>
            </p:cNvPr>
            <p:cNvSpPr txBox="1"/>
            <p:nvPr/>
          </p:nvSpPr>
          <p:spPr>
            <a:xfrm>
              <a:off x="3041403" y="3539343"/>
              <a:ext cx="551127" cy="215444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24,80</a:t>
              </a:r>
            </a:p>
          </p:txBody>
        </p:sp>
        <p:sp>
          <p:nvSpPr>
            <p:cNvPr id="65" name="CaixaDeTexto 1">
              <a:extLst>
                <a:ext uri="{FF2B5EF4-FFF2-40B4-BE49-F238E27FC236}">
                  <a16:creationId xmlns:a16="http://schemas.microsoft.com/office/drawing/2014/main" id="{D0A860D2-2502-4231-B862-3C243D52DC13}"/>
                </a:ext>
              </a:extLst>
            </p:cNvPr>
            <p:cNvSpPr txBox="1"/>
            <p:nvPr/>
          </p:nvSpPr>
          <p:spPr>
            <a:xfrm>
              <a:off x="3662387" y="3539343"/>
              <a:ext cx="551127" cy="215444"/>
            </a:xfrm>
            <a:prstGeom prst="rect">
              <a:avLst/>
            </a:prstGeom>
            <a:solidFill>
              <a:srgbClr val="8094DD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25,56</a:t>
              </a:r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08566C97-417A-425D-96F2-7FB175DB7E81}"/>
              </a:ext>
            </a:extLst>
          </p:cNvPr>
          <p:cNvGrpSpPr/>
          <p:nvPr/>
        </p:nvGrpSpPr>
        <p:grpSpPr>
          <a:xfrm>
            <a:off x="4862797" y="1615385"/>
            <a:ext cx="1996136" cy="835874"/>
            <a:chOff x="2637056" y="3539343"/>
            <a:chExt cx="1996136" cy="835874"/>
          </a:xfrm>
        </p:grpSpPr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0478521C-F1CD-457E-B641-71C4BE4223BA}"/>
                </a:ext>
              </a:extLst>
            </p:cNvPr>
            <p:cNvGrpSpPr/>
            <p:nvPr/>
          </p:nvGrpSpPr>
          <p:grpSpPr>
            <a:xfrm>
              <a:off x="2637056" y="3882513"/>
              <a:ext cx="1996136" cy="492704"/>
              <a:chOff x="2702160" y="3899317"/>
              <a:chExt cx="1996136" cy="492704"/>
            </a:xfrm>
          </p:grpSpPr>
          <p:sp>
            <p:nvSpPr>
              <p:cNvPr id="77" name="CaixaDeTexto 1">
                <a:extLst>
                  <a:ext uri="{FF2B5EF4-FFF2-40B4-BE49-F238E27FC236}">
                    <a16:creationId xmlns:a16="http://schemas.microsoft.com/office/drawing/2014/main" id="{C1C04BBE-192A-4BFD-B4D8-10B7027EFE46}"/>
                  </a:ext>
                </a:extLst>
              </p:cNvPr>
              <p:cNvSpPr txBox="1"/>
              <p:nvPr/>
            </p:nvSpPr>
            <p:spPr>
              <a:xfrm>
                <a:off x="4000257" y="3899317"/>
                <a:ext cx="548580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32,96</a:t>
                </a:r>
              </a:p>
            </p:txBody>
          </p:sp>
          <p:sp>
            <p:nvSpPr>
              <p:cNvPr id="78" name="CaixaDeTexto 1">
                <a:extLst>
                  <a:ext uri="{FF2B5EF4-FFF2-40B4-BE49-F238E27FC236}">
                    <a16:creationId xmlns:a16="http://schemas.microsoft.com/office/drawing/2014/main" id="{385B0778-E552-4DCB-98CC-E3B538E68596}"/>
                  </a:ext>
                </a:extLst>
              </p:cNvPr>
              <p:cNvSpPr txBox="1"/>
              <p:nvPr/>
            </p:nvSpPr>
            <p:spPr>
              <a:xfrm>
                <a:off x="2860380" y="3899317"/>
                <a:ext cx="551127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34,97</a:t>
                </a:r>
              </a:p>
            </p:txBody>
          </p:sp>
          <p:sp>
            <p:nvSpPr>
              <p:cNvPr id="79" name="CaixaDeTexto 1">
                <a:extLst>
                  <a:ext uri="{FF2B5EF4-FFF2-40B4-BE49-F238E27FC236}">
                    <a16:creationId xmlns:a16="http://schemas.microsoft.com/office/drawing/2014/main" id="{EE861BA8-C114-468F-BE69-D445D2DE8467}"/>
                  </a:ext>
                </a:extLst>
              </p:cNvPr>
              <p:cNvSpPr txBox="1"/>
              <p:nvPr/>
            </p:nvSpPr>
            <p:spPr>
              <a:xfrm>
                <a:off x="4142635" y="4176577"/>
                <a:ext cx="55566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33,31</a:t>
                </a:r>
              </a:p>
            </p:txBody>
          </p:sp>
          <p:sp>
            <p:nvSpPr>
              <p:cNvPr id="80" name="CaixaDeTexto 1">
                <a:extLst>
                  <a:ext uri="{FF2B5EF4-FFF2-40B4-BE49-F238E27FC236}">
                    <a16:creationId xmlns:a16="http://schemas.microsoft.com/office/drawing/2014/main" id="{0F7086BA-5C21-42F4-B83E-BE0127B98BA3}"/>
                  </a:ext>
                </a:extLst>
              </p:cNvPr>
              <p:cNvSpPr txBox="1"/>
              <p:nvPr/>
            </p:nvSpPr>
            <p:spPr>
              <a:xfrm>
                <a:off x="2702160" y="4176577"/>
                <a:ext cx="551128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34,87</a:t>
                </a:r>
              </a:p>
            </p:txBody>
          </p:sp>
        </p:grpSp>
        <p:sp>
          <p:nvSpPr>
            <p:cNvPr id="75" name="CaixaDeTexto 1">
              <a:extLst>
                <a:ext uri="{FF2B5EF4-FFF2-40B4-BE49-F238E27FC236}">
                  <a16:creationId xmlns:a16="http://schemas.microsoft.com/office/drawing/2014/main" id="{C164362D-3247-47C8-AEE8-8069CD893833}"/>
                </a:ext>
              </a:extLst>
            </p:cNvPr>
            <p:cNvSpPr txBox="1"/>
            <p:nvPr/>
          </p:nvSpPr>
          <p:spPr>
            <a:xfrm>
              <a:off x="3041403" y="3539343"/>
              <a:ext cx="551127" cy="215444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34,92</a:t>
              </a:r>
            </a:p>
          </p:txBody>
        </p:sp>
        <p:sp>
          <p:nvSpPr>
            <p:cNvPr id="76" name="CaixaDeTexto 1">
              <a:extLst>
                <a:ext uri="{FF2B5EF4-FFF2-40B4-BE49-F238E27FC236}">
                  <a16:creationId xmlns:a16="http://schemas.microsoft.com/office/drawing/2014/main" id="{B4FA7C64-5673-42A2-B564-4BD4B0F559BD}"/>
                </a:ext>
              </a:extLst>
            </p:cNvPr>
            <p:cNvSpPr txBox="1"/>
            <p:nvPr/>
          </p:nvSpPr>
          <p:spPr>
            <a:xfrm>
              <a:off x="3662387" y="3539343"/>
              <a:ext cx="551127" cy="215444"/>
            </a:xfrm>
            <a:prstGeom prst="rect">
              <a:avLst/>
            </a:prstGeom>
            <a:solidFill>
              <a:srgbClr val="8094DD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33,13</a:t>
              </a: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55CFBCF4-70DA-47B5-8631-219C5CE12BDA}"/>
              </a:ext>
            </a:extLst>
          </p:cNvPr>
          <p:cNvGrpSpPr/>
          <p:nvPr/>
        </p:nvGrpSpPr>
        <p:grpSpPr>
          <a:xfrm>
            <a:off x="6940913" y="1615385"/>
            <a:ext cx="1996136" cy="835874"/>
            <a:chOff x="2637056" y="3539343"/>
            <a:chExt cx="1996136" cy="835874"/>
          </a:xfrm>
        </p:grpSpPr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C92BBD82-E5D2-4A12-B96A-AA0FF76375B7}"/>
                </a:ext>
              </a:extLst>
            </p:cNvPr>
            <p:cNvGrpSpPr/>
            <p:nvPr/>
          </p:nvGrpSpPr>
          <p:grpSpPr>
            <a:xfrm>
              <a:off x="2637056" y="3882513"/>
              <a:ext cx="1996136" cy="492704"/>
              <a:chOff x="2702160" y="3899317"/>
              <a:chExt cx="1996136" cy="492704"/>
            </a:xfrm>
          </p:grpSpPr>
          <p:sp>
            <p:nvSpPr>
              <p:cNvPr id="88" name="CaixaDeTexto 1">
                <a:extLst>
                  <a:ext uri="{FF2B5EF4-FFF2-40B4-BE49-F238E27FC236}">
                    <a16:creationId xmlns:a16="http://schemas.microsoft.com/office/drawing/2014/main" id="{EC291843-DDE0-4383-8E7A-FF1EF4B1A600}"/>
                  </a:ext>
                </a:extLst>
              </p:cNvPr>
              <p:cNvSpPr txBox="1"/>
              <p:nvPr/>
            </p:nvSpPr>
            <p:spPr>
              <a:xfrm>
                <a:off x="4000257" y="3899317"/>
                <a:ext cx="548580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40,78</a:t>
                </a:r>
              </a:p>
            </p:txBody>
          </p:sp>
          <p:sp>
            <p:nvSpPr>
              <p:cNvPr id="89" name="CaixaDeTexto 1">
                <a:extLst>
                  <a:ext uri="{FF2B5EF4-FFF2-40B4-BE49-F238E27FC236}">
                    <a16:creationId xmlns:a16="http://schemas.microsoft.com/office/drawing/2014/main" id="{1D436B56-A082-4EEE-BD5D-9FEC25E8C033}"/>
                  </a:ext>
                </a:extLst>
              </p:cNvPr>
              <p:cNvSpPr txBox="1"/>
              <p:nvPr/>
            </p:nvSpPr>
            <p:spPr>
              <a:xfrm>
                <a:off x="2860380" y="3899317"/>
                <a:ext cx="551127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44,12</a:t>
                </a:r>
              </a:p>
            </p:txBody>
          </p:sp>
          <p:sp>
            <p:nvSpPr>
              <p:cNvPr id="90" name="CaixaDeTexto 1">
                <a:extLst>
                  <a:ext uri="{FF2B5EF4-FFF2-40B4-BE49-F238E27FC236}">
                    <a16:creationId xmlns:a16="http://schemas.microsoft.com/office/drawing/2014/main" id="{AF00BDE3-98AE-4E6F-9C22-C2F2E356C41C}"/>
                  </a:ext>
                </a:extLst>
              </p:cNvPr>
              <p:cNvSpPr txBox="1"/>
              <p:nvPr/>
            </p:nvSpPr>
            <p:spPr>
              <a:xfrm>
                <a:off x="4142635" y="4176577"/>
                <a:ext cx="555661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94DD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s-ES" sz="800" dirty="0">
                    <a:solidFill>
                      <a:srgbClr val="8094DD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39,43</a:t>
                </a:r>
              </a:p>
            </p:txBody>
          </p:sp>
          <p:sp>
            <p:nvSpPr>
              <p:cNvPr id="91" name="CaixaDeTexto 1">
                <a:extLst>
                  <a:ext uri="{FF2B5EF4-FFF2-40B4-BE49-F238E27FC236}">
                    <a16:creationId xmlns:a16="http://schemas.microsoft.com/office/drawing/2014/main" id="{91BE22E6-DBB9-4D91-AB96-1E4ACCC3091D}"/>
                  </a:ext>
                </a:extLst>
              </p:cNvPr>
              <p:cNvSpPr txBox="1"/>
              <p:nvPr/>
            </p:nvSpPr>
            <p:spPr>
              <a:xfrm>
                <a:off x="2702160" y="4176577"/>
                <a:ext cx="551128" cy="2154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85BC7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s-ES" sz="800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44,50</a:t>
                </a:r>
              </a:p>
            </p:txBody>
          </p:sp>
        </p:grpSp>
        <p:sp>
          <p:nvSpPr>
            <p:cNvPr id="86" name="CaixaDeTexto 1">
              <a:extLst>
                <a:ext uri="{FF2B5EF4-FFF2-40B4-BE49-F238E27FC236}">
                  <a16:creationId xmlns:a16="http://schemas.microsoft.com/office/drawing/2014/main" id="{FACC829D-523F-4548-AA7B-80DF818DDCDC}"/>
                </a:ext>
              </a:extLst>
            </p:cNvPr>
            <p:cNvSpPr txBox="1"/>
            <p:nvPr/>
          </p:nvSpPr>
          <p:spPr>
            <a:xfrm>
              <a:off x="3041403" y="3539343"/>
              <a:ext cx="551127" cy="215444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44,31</a:t>
              </a:r>
            </a:p>
          </p:txBody>
        </p:sp>
        <p:sp>
          <p:nvSpPr>
            <p:cNvPr id="87" name="CaixaDeTexto 1">
              <a:extLst>
                <a:ext uri="{FF2B5EF4-FFF2-40B4-BE49-F238E27FC236}">
                  <a16:creationId xmlns:a16="http://schemas.microsoft.com/office/drawing/2014/main" id="{1D957B55-0B45-49CF-B355-3F61387AEA52}"/>
                </a:ext>
              </a:extLst>
            </p:cNvPr>
            <p:cNvSpPr txBox="1"/>
            <p:nvPr/>
          </p:nvSpPr>
          <p:spPr>
            <a:xfrm>
              <a:off x="3662387" y="3539343"/>
              <a:ext cx="551127" cy="215444"/>
            </a:xfrm>
            <a:prstGeom prst="rect">
              <a:avLst/>
            </a:prstGeom>
            <a:solidFill>
              <a:srgbClr val="8094DD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40,11</a:t>
              </a:r>
            </a:p>
          </p:txBody>
        </p:sp>
      </p:grpSp>
      <p:sp>
        <p:nvSpPr>
          <p:cNvPr id="96" name="CaixaDeTexto 1">
            <a:extLst>
              <a:ext uri="{FF2B5EF4-FFF2-40B4-BE49-F238E27FC236}">
                <a16:creationId xmlns:a16="http://schemas.microsoft.com/office/drawing/2014/main" id="{1CDFDDF2-C60E-4460-A1B8-D5E6FFAD5660}"/>
              </a:ext>
            </a:extLst>
          </p:cNvPr>
          <p:cNvSpPr txBox="1"/>
          <p:nvPr/>
        </p:nvSpPr>
        <p:spPr>
          <a:xfrm>
            <a:off x="192352" y="1109186"/>
            <a:ext cx="256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La edad va “disminuyendo” con los años.</a:t>
            </a:r>
          </a:p>
        </p:txBody>
      </p:sp>
      <p:pic>
        <p:nvPicPr>
          <p:cNvPr id="95" name="Gráfico 94">
            <a:extLst>
              <a:ext uri="{FF2B5EF4-FFF2-40B4-BE49-F238E27FC236}">
                <a16:creationId xmlns:a16="http://schemas.microsoft.com/office/drawing/2014/main" id="{43D22E03-C1E2-43EC-8339-331A1A228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9268" y="1785238"/>
            <a:ext cx="1273635" cy="862154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28D5701E-5BC7-4432-8A06-D0330EFE0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0866" y="1790058"/>
            <a:ext cx="1273635" cy="862154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81E6FBAC-3782-4854-9C2C-2F30D137F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2033" y="1784397"/>
            <a:ext cx="1273635" cy="862154"/>
          </a:xfrm>
          <a:prstGeom prst="rect">
            <a:avLst/>
          </a:prstGeom>
        </p:spPr>
      </p:pic>
      <p:pic>
        <p:nvPicPr>
          <p:cNvPr id="100" name="Gráfico 99">
            <a:extLst>
              <a:ext uri="{FF2B5EF4-FFF2-40B4-BE49-F238E27FC236}">
                <a16:creationId xmlns:a16="http://schemas.microsoft.com/office/drawing/2014/main" id="{156C2311-1D5C-4E73-B974-B2715CD4E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618" y="3766661"/>
            <a:ext cx="1273635" cy="862154"/>
          </a:xfrm>
          <a:prstGeom prst="rect">
            <a:avLst/>
          </a:prstGeom>
        </p:spPr>
      </p:pic>
      <p:pic>
        <p:nvPicPr>
          <p:cNvPr id="101" name="Gráfico 100">
            <a:extLst>
              <a:ext uri="{FF2B5EF4-FFF2-40B4-BE49-F238E27FC236}">
                <a16:creationId xmlns:a16="http://schemas.microsoft.com/office/drawing/2014/main" id="{4C45F3A6-753C-4B30-9360-EF550E0DC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0782" y="3766661"/>
            <a:ext cx="1273635" cy="862154"/>
          </a:xfrm>
          <a:prstGeom prst="rect">
            <a:avLst/>
          </a:prstGeom>
        </p:spPr>
      </p:pic>
      <p:pic>
        <p:nvPicPr>
          <p:cNvPr id="103" name="Gráfico 102">
            <a:extLst>
              <a:ext uri="{FF2B5EF4-FFF2-40B4-BE49-F238E27FC236}">
                <a16:creationId xmlns:a16="http://schemas.microsoft.com/office/drawing/2014/main" id="{67FFC808-8E77-4B0F-8FB4-E37BC3C7A1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7818" y="3766661"/>
            <a:ext cx="1273635" cy="8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16" name="CaixaDeTexto 1">
            <a:extLst>
              <a:ext uri="{FF2B5EF4-FFF2-40B4-BE49-F238E27FC236}">
                <a16:creationId xmlns:a16="http://schemas.microsoft.com/office/drawing/2014/main" id="{D14B1978-D4E1-48F5-9BEB-2E9BE78A3F9D}"/>
              </a:ext>
            </a:extLst>
          </p:cNvPr>
          <p:cNvSpPr txBox="1"/>
          <p:nvPr/>
        </p:nvSpPr>
        <p:spPr>
          <a:xfrm>
            <a:off x="299312" y="1039721"/>
            <a:ext cx="2304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Unos se perciben con más y otros con menos pero con la edad aumenta el gap a mejor.</a:t>
            </a:r>
          </a:p>
        </p:txBody>
      </p:sp>
      <p:sp>
        <p:nvSpPr>
          <p:cNvPr id="34" name="8 CuadroTexto">
            <a:extLst>
              <a:ext uri="{FF2B5EF4-FFF2-40B4-BE49-F238E27FC236}">
                <a16:creationId xmlns:a16="http://schemas.microsoft.com/office/drawing/2014/main" id="{FB1BEDCF-B276-4EB1-B472-7C24CC3A1119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2E7E4A0-66BB-4D9C-A1C6-730A35E3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46" y="1915511"/>
            <a:ext cx="3732915" cy="299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D4F5B7B5-DC8D-4D1A-82A0-583BFB9AE8D7}"/>
              </a:ext>
            </a:extLst>
          </p:cNvPr>
          <p:cNvSpPr/>
          <p:nvPr/>
        </p:nvSpPr>
        <p:spPr>
          <a:xfrm>
            <a:off x="3199255" y="1141643"/>
            <a:ext cx="59321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400" dirty="0">
                <a:solidFill>
                  <a:srgbClr val="685BC7"/>
                </a:solidFill>
                <a:latin typeface="GT Walsheim Pro" panose="00000500000000000000" pitchFamily="2" charset="0"/>
              </a:rPr>
              <a:t>Eje edad cronológica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55212B38-07B2-40E5-8F79-0BF68D44D0B8}"/>
              </a:ext>
            </a:extLst>
          </p:cNvPr>
          <p:cNvSpPr/>
          <p:nvPr/>
        </p:nvSpPr>
        <p:spPr>
          <a:xfrm rot="16200000">
            <a:off x="1412307" y="2974927"/>
            <a:ext cx="3096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dirty="0">
                <a:solidFill>
                  <a:srgbClr val="685BC7"/>
                </a:solidFill>
                <a:latin typeface="GT Walsheim Pro" panose="00000500000000000000" pitchFamily="2" charset="0"/>
              </a:rPr>
              <a:t>Gap de edad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22AB3368-E9E0-4C79-AD87-2D91FD5BCCBB}"/>
              </a:ext>
            </a:extLst>
          </p:cNvPr>
          <p:cNvSpPr/>
          <p:nvPr/>
        </p:nvSpPr>
        <p:spPr>
          <a:xfrm>
            <a:off x="3654057" y="146189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20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EF520775-5964-4F58-969B-03DBC65ADBFC}"/>
              </a:ext>
            </a:extLst>
          </p:cNvPr>
          <p:cNvSpPr/>
          <p:nvPr/>
        </p:nvSpPr>
        <p:spPr>
          <a:xfrm>
            <a:off x="4261236" y="146189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30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68686A7A-89D6-4511-9D6E-C0927AF52E54}"/>
              </a:ext>
            </a:extLst>
          </p:cNvPr>
          <p:cNvSpPr/>
          <p:nvPr/>
        </p:nvSpPr>
        <p:spPr>
          <a:xfrm>
            <a:off x="4868415" y="146189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40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2FF84B2-39F5-4056-8377-287682E10886}"/>
              </a:ext>
            </a:extLst>
          </p:cNvPr>
          <p:cNvSpPr/>
          <p:nvPr/>
        </p:nvSpPr>
        <p:spPr>
          <a:xfrm>
            <a:off x="5475594" y="146189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50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3AF50FD-9FC2-4A82-A92F-6B32E85EEB88}"/>
              </a:ext>
            </a:extLst>
          </p:cNvPr>
          <p:cNvSpPr/>
          <p:nvPr/>
        </p:nvSpPr>
        <p:spPr>
          <a:xfrm>
            <a:off x="6082773" y="146189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60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798897E4-65EF-4F76-B52C-F92382AAF067}"/>
              </a:ext>
            </a:extLst>
          </p:cNvPr>
          <p:cNvSpPr/>
          <p:nvPr/>
        </p:nvSpPr>
        <p:spPr>
          <a:xfrm>
            <a:off x="6689952" y="146189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70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01DAFB6A-414E-4DB7-B13C-67B77C7EE5CF}"/>
              </a:ext>
            </a:extLst>
          </p:cNvPr>
          <p:cNvSpPr/>
          <p:nvPr/>
        </p:nvSpPr>
        <p:spPr>
          <a:xfrm>
            <a:off x="7297129" y="146189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80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9A2CCFC3-493C-4A32-ACD3-E67A6E02ACAD}"/>
              </a:ext>
            </a:extLst>
          </p:cNvPr>
          <p:cNvSpPr/>
          <p:nvPr/>
        </p:nvSpPr>
        <p:spPr>
          <a:xfrm>
            <a:off x="3046878" y="2199062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20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CCB5D5A1-E12D-4CAC-8B5C-DD05DEDBED4F}"/>
              </a:ext>
            </a:extLst>
          </p:cNvPr>
          <p:cNvSpPr/>
          <p:nvPr/>
        </p:nvSpPr>
        <p:spPr>
          <a:xfrm>
            <a:off x="3046878" y="2563215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30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5CBD459-6EA9-4C77-B2CF-FB36209ED67D}"/>
              </a:ext>
            </a:extLst>
          </p:cNvPr>
          <p:cNvSpPr/>
          <p:nvPr/>
        </p:nvSpPr>
        <p:spPr>
          <a:xfrm>
            <a:off x="3046878" y="2927368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40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E06581FB-CC88-4CD8-BAD4-1EAB77572934}"/>
              </a:ext>
            </a:extLst>
          </p:cNvPr>
          <p:cNvSpPr/>
          <p:nvPr/>
        </p:nvSpPr>
        <p:spPr>
          <a:xfrm>
            <a:off x="3046878" y="3291521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50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8F1BD531-6A22-46EF-8B25-8D93A6558A81}"/>
              </a:ext>
            </a:extLst>
          </p:cNvPr>
          <p:cNvSpPr/>
          <p:nvPr/>
        </p:nvSpPr>
        <p:spPr>
          <a:xfrm>
            <a:off x="3046878" y="3653424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60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EF49B205-4DF6-4513-B0A7-4A01DA4718F5}"/>
              </a:ext>
            </a:extLst>
          </p:cNvPr>
          <p:cNvSpPr/>
          <p:nvPr/>
        </p:nvSpPr>
        <p:spPr>
          <a:xfrm>
            <a:off x="3046878" y="4019068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70</a:t>
            </a: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5766F94F-E47B-4195-B9E0-CB9D41D70E6A}"/>
              </a:ext>
            </a:extLst>
          </p:cNvPr>
          <p:cNvCxnSpPr>
            <a:cxnSpLocks/>
          </p:cNvCxnSpPr>
          <p:nvPr/>
        </p:nvCxnSpPr>
        <p:spPr>
          <a:xfrm>
            <a:off x="3199254" y="1830252"/>
            <a:ext cx="4791039" cy="0"/>
          </a:xfrm>
          <a:prstGeom prst="line">
            <a:avLst/>
          </a:prstGeom>
          <a:ln w="19050">
            <a:solidFill>
              <a:srgbClr val="809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0452C1FD-FEFE-4226-9E19-3A6672D86A25}"/>
              </a:ext>
            </a:extLst>
          </p:cNvPr>
          <p:cNvCxnSpPr>
            <a:cxnSpLocks/>
          </p:cNvCxnSpPr>
          <p:nvPr/>
        </p:nvCxnSpPr>
        <p:spPr>
          <a:xfrm>
            <a:off x="3654055" y="1495654"/>
            <a:ext cx="0" cy="3262801"/>
          </a:xfrm>
          <a:prstGeom prst="line">
            <a:avLst/>
          </a:prstGeom>
          <a:ln w="19050">
            <a:solidFill>
              <a:srgbClr val="809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 58">
            <a:extLst>
              <a:ext uri="{FF2B5EF4-FFF2-40B4-BE49-F238E27FC236}">
                <a16:creationId xmlns:a16="http://schemas.microsoft.com/office/drawing/2014/main" id="{41FE3E95-4274-4776-9A77-1CAA49684840}"/>
              </a:ext>
            </a:extLst>
          </p:cNvPr>
          <p:cNvSpPr/>
          <p:nvPr/>
        </p:nvSpPr>
        <p:spPr>
          <a:xfrm>
            <a:off x="3046878" y="4396477"/>
            <a:ext cx="607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80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37E5CE1C-2409-4AB4-8C64-2DDAD67E1575}"/>
              </a:ext>
            </a:extLst>
          </p:cNvPr>
          <p:cNvSpPr/>
          <p:nvPr/>
        </p:nvSpPr>
        <p:spPr>
          <a:xfrm>
            <a:off x="8032046" y="3686018"/>
            <a:ext cx="95465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61,7%</a:t>
            </a:r>
          </a:p>
          <a:p>
            <a:pPr lvl="0">
              <a:lnSpc>
                <a:spcPct val="150000"/>
              </a:lnSpc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23,5%</a:t>
            </a:r>
          </a:p>
          <a:p>
            <a:pPr lvl="0">
              <a:lnSpc>
                <a:spcPct val="150000"/>
              </a:lnSpc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14,8%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F6E77146-1B9F-4500-8085-48FADCBBD4D1}"/>
              </a:ext>
            </a:extLst>
          </p:cNvPr>
          <p:cNvSpPr/>
          <p:nvPr/>
        </p:nvSpPr>
        <p:spPr>
          <a:xfrm>
            <a:off x="6538431" y="1972960"/>
            <a:ext cx="2520280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Gaps individuales</a:t>
            </a:r>
          </a:p>
          <a:p>
            <a:pPr lvl="0">
              <a:lnSpc>
                <a:spcPct val="150000"/>
              </a:lnSpc>
              <a:defRPr/>
            </a:pPr>
            <a:r>
              <a:rPr lang="es-ES" sz="1400" b="1" dirty="0">
                <a:solidFill>
                  <a:srgbClr val="685BC7"/>
                </a:solidFill>
                <a:latin typeface="GT Walsheim Pro" panose="00000500000000000000" pitchFamily="2" charset="0"/>
              </a:rPr>
              <a:t>Edad cronológica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B634FE51-B463-42B2-9D78-70239459C6BE}"/>
              </a:ext>
            </a:extLst>
          </p:cNvPr>
          <p:cNvSpPr/>
          <p:nvPr/>
        </p:nvSpPr>
        <p:spPr>
          <a:xfrm>
            <a:off x="6212628" y="2410604"/>
            <a:ext cx="173732" cy="173732"/>
          </a:xfrm>
          <a:prstGeom prst="ellipse">
            <a:avLst/>
          </a:prstGeom>
          <a:solidFill>
            <a:srgbClr val="FF6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B6C32C3E-A842-4A29-80A1-DAAE720E5CA3}"/>
              </a:ext>
            </a:extLst>
          </p:cNvPr>
          <p:cNvSpPr/>
          <p:nvPr/>
        </p:nvSpPr>
        <p:spPr>
          <a:xfrm>
            <a:off x="6212628" y="2134443"/>
            <a:ext cx="173732" cy="173732"/>
          </a:xfrm>
          <a:prstGeom prst="ellipse">
            <a:avLst/>
          </a:prstGeom>
          <a:solidFill>
            <a:srgbClr val="949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3838A70C-D737-4D94-8DEC-621747523B8C}"/>
              </a:ext>
            </a:extLst>
          </p:cNvPr>
          <p:cNvSpPr txBox="1"/>
          <p:nvPr/>
        </p:nvSpPr>
        <p:spPr>
          <a:xfrm>
            <a:off x="3765578" y="486660"/>
            <a:ext cx="4157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rgbClr val="333C41"/>
                </a:solidFill>
                <a:latin typeface="GT Walsheim Pro" panose="00000500000000000000" pitchFamily="2" charset="0"/>
              </a:rPr>
              <a:t>Para un 60% de las personas los años pesan menos y para un 15% pesan más.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C1C3D6F1-42A8-4D3C-B186-420041BFEA5A}"/>
              </a:ext>
            </a:extLst>
          </p:cNvPr>
          <p:cNvCxnSpPr>
            <a:cxnSpLocks/>
          </p:cNvCxnSpPr>
          <p:nvPr/>
        </p:nvCxnSpPr>
        <p:spPr>
          <a:xfrm>
            <a:off x="2728029" y="1047369"/>
            <a:ext cx="6165145" cy="0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233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14B5C6C-CA59-4B60-B8F7-4737C7364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51671"/>
            <a:ext cx="6255668" cy="223837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06F4BA4-A2C7-464A-96CA-79329BA98651}"/>
              </a:ext>
            </a:extLst>
          </p:cNvPr>
          <p:cNvSpPr/>
          <p:nvPr/>
        </p:nvSpPr>
        <p:spPr>
          <a:xfrm>
            <a:off x="8604449" y="4654654"/>
            <a:ext cx="360040" cy="365369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s-E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DD447C-C5C0-4806-B802-36B1426A0B23}"/>
              </a:ext>
            </a:extLst>
          </p:cNvPr>
          <p:cNvSpPr txBox="1">
            <a:spLocks/>
          </p:cNvSpPr>
          <p:nvPr/>
        </p:nvSpPr>
        <p:spPr bwMode="auto">
          <a:xfrm>
            <a:off x="250826" y="783007"/>
            <a:ext cx="5525025" cy="258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8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ES" altLang="ca-ES" sz="3600" b="1" dirty="0">
                <a:solidFill>
                  <a:prstClr val="white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¿Por qué algunas personas se ven más jóvenes y otras no?</a:t>
            </a:r>
          </a:p>
          <a:p>
            <a:pPr defTabSz="914378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ES" altLang="ca-ES" sz="3600" b="1" dirty="0">
                <a:solidFill>
                  <a:prstClr val="white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La percepción de salud</a:t>
            </a:r>
          </a:p>
        </p:txBody>
      </p:sp>
      <p:sp>
        <p:nvSpPr>
          <p:cNvPr id="8" name="Retângulo 44">
            <a:extLst>
              <a:ext uri="{FF2B5EF4-FFF2-40B4-BE49-F238E27FC236}">
                <a16:creationId xmlns:a16="http://schemas.microsoft.com/office/drawing/2014/main" id="{2DCB0765-E6AF-4349-9082-C22A11AAF63B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1C808B6-2AA0-4DE9-956E-A3537A14B8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24549"/>
            <a:ext cx="1133477" cy="4602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923DC8-3945-4154-B73E-CCCBF9191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06" y="627534"/>
            <a:ext cx="4067463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0E06A58A-363F-4C97-8FB7-07D933917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12500" r="19556" b="12500"/>
          <a:stretch/>
        </p:blipFill>
        <p:spPr>
          <a:xfrm>
            <a:off x="2739394" y="0"/>
            <a:ext cx="2879626" cy="51435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CBE8CD1-33E9-4B70-B4D8-05AE9CB3ADA8}"/>
              </a:ext>
            </a:extLst>
          </p:cNvPr>
          <p:cNvSpPr/>
          <p:nvPr/>
        </p:nvSpPr>
        <p:spPr>
          <a:xfrm>
            <a:off x="0" y="0"/>
            <a:ext cx="2809006" cy="5143500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87B1F71-6657-470E-AAC1-C90364E58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63815"/>
          <a:stretch/>
        </p:blipFill>
        <p:spPr>
          <a:xfrm>
            <a:off x="79328" y="1047541"/>
            <a:ext cx="2729678" cy="22383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408AEB16-BDF4-4990-AD0A-408AF01A84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  <p:sp>
        <p:nvSpPr>
          <p:cNvPr id="14" name="Retângulo 44">
            <a:extLst>
              <a:ext uri="{FF2B5EF4-FFF2-40B4-BE49-F238E27FC236}">
                <a16:creationId xmlns:a16="http://schemas.microsoft.com/office/drawing/2014/main" id="{6E0AC669-5E01-4D7B-9751-41C4F6AA9827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0BEFB58-3898-48BE-A7D7-152E6F77BF82}"/>
              </a:ext>
            </a:extLst>
          </p:cNvPr>
          <p:cNvSpPr/>
          <p:nvPr/>
        </p:nvSpPr>
        <p:spPr>
          <a:xfrm>
            <a:off x="5796830" y="1856231"/>
            <a:ext cx="2879626" cy="105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rgbClr val="FC9BB3"/>
              </a:buClr>
            </a:pPr>
            <a:r>
              <a:rPr lang="es-ES" sz="17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Mar Garre, </a:t>
            </a:r>
          </a:p>
          <a:p>
            <a:pPr>
              <a:lnSpc>
                <a:spcPct val="107000"/>
              </a:lnSpc>
              <a:buClr>
                <a:srgbClr val="FC9BB3"/>
              </a:buClr>
            </a:pPr>
            <a:r>
              <a:rPr lang="es-ES" sz="1400" dirty="0">
                <a:solidFill>
                  <a:srgbClr val="3CDBC0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Directora de Personas, Comunicación y Sostenibilidad de Línea Directa Aseguradora.</a:t>
            </a:r>
          </a:p>
        </p:txBody>
      </p:sp>
      <p:sp>
        <p:nvSpPr>
          <p:cNvPr id="15" name="8 CuadroTexto">
            <a:extLst>
              <a:ext uri="{FF2B5EF4-FFF2-40B4-BE49-F238E27FC236}">
                <a16:creationId xmlns:a16="http://schemas.microsoft.com/office/drawing/2014/main" id="{AC918CB6-4E37-427E-9219-A35BB6F5CC6B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</p:spTree>
    <p:extLst>
      <p:ext uri="{BB962C8B-B14F-4D97-AF65-F5344CB8AC3E}">
        <p14:creationId xmlns:p14="http://schemas.microsoft.com/office/powerpoint/2010/main" val="3584246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6BD1705-1381-491D-BE4E-ED3C09C79AED}"/>
              </a:ext>
            </a:extLst>
          </p:cNvPr>
          <p:cNvGrpSpPr/>
          <p:nvPr/>
        </p:nvGrpSpPr>
        <p:grpSpPr>
          <a:xfrm>
            <a:off x="5436096" y="695487"/>
            <a:ext cx="2704855" cy="4250826"/>
            <a:chOff x="4222257" y="659519"/>
            <a:chExt cx="2704855" cy="4250826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59869580-DA5B-431B-ACE5-B8EB43ED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78985" y="659519"/>
              <a:ext cx="1648127" cy="4250826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E06A3EF1-62D1-4333-B3B2-4B0BD7DFC2E6}"/>
                </a:ext>
              </a:extLst>
            </p:cNvPr>
            <p:cNvGrpSpPr/>
            <p:nvPr/>
          </p:nvGrpSpPr>
          <p:grpSpPr>
            <a:xfrm>
              <a:off x="4222257" y="1178884"/>
              <a:ext cx="959940" cy="3731461"/>
              <a:chOff x="4222257" y="1178884"/>
              <a:chExt cx="959940" cy="3731461"/>
            </a:xfrm>
          </p:grpSpPr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EFE56BC1-D933-4ABC-A9CB-A14E1614D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22257" y="1178884"/>
                <a:ext cx="959940" cy="3731461"/>
              </a:xfrm>
              <a:prstGeom prst="rect">
                <a:avLst/>
              </a:prstGeom>
            </p:spPr>
          </p:pic>
          <p:sp>
            <p:nvSpPr>
              <p:cNvPr id="10" name="8 CuadroTexto">
                <a:extLst>
                  <a:ext uri="{FF2B5EF4-FFF2-40B4-BE49-F238E27FC236}">
                    <a16:creationId xmlns:a16="http://schemas.microsoft.com/office/drawing/2014/main" id="{081236C9-50E6-490B-B577-AC512BBDF2E9}"/>
                  </a:ext>
                </a:extLst>
              </p:cNvPr>
              <p:cNvSpPr txBox="1"/>
              <p:nvPr/>
            </p:nvSpPr>
            <p:spPr>
              <a:xfrm>
                <a:off x="4222257" y="1707654"/>
                <a:ext cx="959940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" sz="1400" b="1" dirty="0">
                    <a:latin typeface="GT Walsheim" panose="02000503020000020003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Zona de bienestar</a:t>
                </a:r>
              </a:p>
            </p:txBody>
          </p:sp>
          <p:sp>
            <p:nvSpPr>
              <p:cNvPr id="11" name="8 CuadroTexto">
                <a:extLst>
                  <a:ext uri="{FF2B5EF4-FFF2-40B4-BE49-F238E27FC236}">
                    <a16:creationId xmlns:a16="http://schemas.microsoft.com/office/drawing/2014/main" id="{93217003-82F7-424F-86A2-C0A74374C4B5}"/>
                  </a:ext>
                </a:extLst>
              </p:cNvPr>
              <p:cNvSpPr txBox="1"/>
              <p:nvPr/>
            </p:nvSpPr>
            <p:spPr>
              <a:xfrm>
                <a:off x="4222257" y="3867894"/>
                <a:ext cx="959940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" sz="1400" b="1" dirty="0">
                    <a:latin typeface="GT Walsheim" panose="02000503020000020003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Ayuda médica</a:t>
                </a:r>
              </a:p>
            </p:txBody>
          </p:sp>
          <p:sp>
            <p:nvSpPr>
              <p:cNvPr id="12" name="8 CuadroTexto">
                <a:extLst>
                  <a:ext uri="{FF2B5EF4-FFF2-40B4-BE49-F238E27FC236}">
                    <a16:creationId xmlns:a16="http://schemas.microsoft.com/office/drawing/2014/main" id="{C6766557-ECAC-483C-8DA3-2427572D0C46}"/>
                  </a:ext>
                </a:extLst>
              </p:cNvPr>
              <p:cNvSpPr txBox="1"/>
              <p:nvPr/>
            </p:nvSpPr>
            <p:spPr>
              <a:xfrm>
                <a:off x="4222257" y="2784932"/>
                <a:ext cx="959940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" sz="1400" b="1" dirty="0">
                    <a:latin typeface="GT Walsheim" panose="02000503020000020003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Zona de riesgo</a:t>
                </a:r>
              </a:p>
            </p:txBody>
          </p:sp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CC1CA86C-69AA-444D-9717-26077D0B78C5}"/>
              </a:ext>
            </a:extLst>
          </p:cNvPr>
          <p:cNvGrpSpPr/>
          <p:nvPr/>
        </p:nvGrpSpPr>
        <p:grpSpPr>
          <a:xfrm>
            <a:off x="3230401" y="2005232"/>
            <a:ext cx="2107153" cy="584775"/>
            <a:chOff x="2051719" y="2034912"/>
            <a:chExt cx="2107153" cy="584775"/>
          </a:xfrm>
        </p:grpSpPr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id="{0F565C97-5F92-4E03-9AEB-B0D651793544}"/>
                </a:ext>
              </a:extLst>
            </p:cNvPr>
            <p:cNvSpPr/>
            <p:nvPr/>
          </p:nvSpPr>
          <p:spPr>
            <a:xfrm rot="5400000">
              <a:off x="3672887" y="2102307"/>
              <a:ext cx="521983" cy="449987"/>
            </a:xfrm>
            <a:prstGeom prst="triangle">
              <a:avLst/>
            </a:prstGeom>
            <a:solidFill>
              <a:srgbClr val="80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CaixaDeTexto 1">
              <a:extLst>
                <a:ext uri="{FF2B5EF4-FFF2-40B4-BE49-F238E27FC236}">
                  <a16:creationId xmlns:a16="http://schemas.microsoft.com/office/drawing/2014/main" id="{648D079A-EBCF-48B7-AEB8-C54C2C64482C}"/>
                </a:ext>
              </a:extLst>
            </p:cNvPr>
            <p:cNvSpPr txBox="1"/>
            <p:nvPr/>
          </p:nvSpPr>
          <p:spPr>
            <a:xfrm>
              <a:off x="2051719" y="2034912"/>
              <a:ext cx="1657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32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72,65*</a:t>
              </a:r>
              <a:endParaRPr lang="es-ES" sz="32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CaixaDeTexto 1">
            <a:extLst>
              <a:ext uri="{FF2B5EF4-FFF2-40B4-BE49-F238E27FC236}">
                <a16:creationId xmlns:a16="http://schemas.microsoft.com/office/drawing/2014/main" id="{BEAB58B8-4ECD-4BE1-9B3E-A2CA3AECB22C}"/>
              </a:ext>
            </a:extLst>
          </p:cNvPr>
          <p:cNvSpPr txBox="1"/>
          <p:nvPr/>
        </p:nvSpPr>
        <p:spPr>
          <a:xfrm>
            <a:off x="364908" y="743348"/>
            <a:ext cx="2550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La percepción subjetiva de salud se puede medir mediante una escala validada por la OMS.</a:t>
            </a:r>
          </a:p>
        </p:txBody>
      </p:sp>
      <p:sp>
        <p:nvSpPr>
          <p:cNvPr id="18" name="CaixaDeTexto 1">
            <a:extLst>
              <a:ext uri="{FF2B5EF4-FFF2-40B4-BE49-F238E27FC236}">
                <a16:creationId xmlns:a16="http://schemas.microsoft.com/office/drawing/2014/main" id="{F24CF960-B5B8-47F4-BB5A-0923E40E4E78}"/>
              </a:ext>
            </a:extLst>
          </p:cNvPr>
          <p:cNvSpPr txBox="1"/>
          <p:nvPr/>
        </p:nvSpPr>
        <p:spPr>
          <a:xfrm>
            <a:off x="1445055" y="4453983"/>
            <a:ext cx="3208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rgbClr val="333C41"/>
                </a:solidFill>
                <a:latin typeface="GT Walsheim Pro" panose="00000500000000000000" pitchFamily="2" charset="0"/>
              </a:rPr>
              <a:t>*Fuente: Nivel de salud que perciben, de media, los españoles según el estudio de Vivaz en base a la escala validada por la OMS (0-100). </a:t>
            </a:r>
          </a:p>
        </p:txBody>
      </p:sp>
    </p:spTree>
    <p:extLst>
      <p:ext uri="{BB962C8B-B14F-4D97-AF65-F5344CB8AC3E}">
        <p14:creationId xmlns:p14="http://schemas.microsoft.com/office/powerpoint/2010/main" val="1053974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D880EFB-7047-49B6-8C11-F76D65453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6176" y="659519"/>
            <a:ext cx="1648127" cy="4250826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FE56BC1-D933-4ABC-A9CB-A14E1614D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9448" y="1178884"/>
            <a:ext cx="959940" cy="373146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C1CA86C-69AA-444D-9717-26077D0B78C5}"/>
              </a:ext>
            </a:extLst>
          </p:cNvPr>
          <p:cNvGrpSpPr/>
          <p:nvPr/>
        </p:nvGrpSpPr>
        <p:grpSpPr>
          <a:xfrm>
            <a:off x="2919619" y="2492544"/>
            <a:ext cx="2107153" cy="584775"/>
            <a:chOff x="2051719" y="2034912"/>
            <a:chExt cx="2107153" cy="584775"/>
          </a:xfrm>
        </p:grpSpPr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id="{0F565C97-5F92-4E03-9AEB-B0D651793544}"/>
                </a:ext>
              </a:extLst>
            </p:cNvPr>
            <p:cNvSpPr/>
            <p:nvPr/>
          </p:nvSpPr>
          <p:spPr>
            <a:xfrm rot="5400000">
              <a:off x="3672887" y="2102307"/>
              <a:ext cx="521983" cy="449987"/>
            </a:xfrm>
            <a:prstGeom prst="triangle">
              <a:avLst/>
            </a:prstGeom>
            <a:solidFill>
              <a:srgbClr val="70D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CaixaDeTexto 1">
              <a:extLst>
                <a:ext uri="{FF2B5EF4-FFF2-40B4-BE49-F238E27FC236}">
                  <a16:creationId xmlns:a16="http://schemas.microsoft.com/office/drawing/2014/main" id="{648D079A-EBCF-48B7-AEB8-C54C2C64482C}"/>
                </a:ext>
              </a:extLst>
            </p:cNvPr>
            <p:cNvSpPr txBox="1"/>
            <p:nvPr/>
          </p:nvSpPr>
          <p:spPr>
            <a:xfrm>
              <a:off x="2051719" y="2034912"/>
              <a:ext cx="1657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3200" b="1" dirty="0">
                  <a:solidFill>
                    <a:srgbClr val="70DCA9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58*</a:t>
              </a:r>
              <a:endParaRPr lang="es-ES" sz="3200" b="1" dirty="0">
                <a:solidFill>
                  <a:srgbClr val="70DCA9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C45ED094-269D-48F5-A275-6449870844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26672">
            <a:off x="6824540" y="3430791"/>
            <a:ext cx="100931" cy="39233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64B35FC1-8E30-407B-84C9-24BA243BE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591758">
            <a:off x="6824540" y="3430791"/>
            <a:ext cx="100931" cy="392335"/>
          </a:xfrm>
          <a:prstGeom prst="rect">
            <a:avLst/>
          </a:prstGeom>
        </p:spPr>
      </p:pic>
      <p:sp>
        <p:nvSpPr>
          <p:cNvPr id="16" name="CaixaDeTexto 1">
            <a:extLst>
              <a:ext uri="{FF2B5EF4-FFF2-40B4-BE49-F238E27FC236}">
                <a16:creationId xmlns:a16="http://schemas.microsoft.com/office/drawing/2014/main" id="{56AE8842-E209-443E-B4C6-A1AC3660F18E}"/>
              </a:ext>
            </a:extLst>
          </p:cNvPr>
          <p:cNvSpPr txBox="1"/>
          <p:nvPr/>
        </p:nvSpPr>
        <p:spPr>
          <a:xfrm>
            <a:off x="268137" y="633238"/>
            <a:ext cx="27196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Con la edad y la enfermedad vamos perdiendo salud. Además hay factores de riesgo que no dan síntomas. </a:t>
            </a: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2A3343F5-0EA2-46C1-95F0-ECAC8EF7608C}"/>
              </a:ext>
            </a:extLst>
          </p:cNvPr>
          <p:cNvSpPr txBox="1"/>
          <p:nvPr/>
        </p:nvSpPr>
        <p:spPr>
          <a:xfrm>
            <a:off x="5114620" y="1738431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19" name="8 CuadroTexto">
            <a:extLst>
              <a:ext uri="{FF2B5EF4-FFF2-40B4-BE49-F238E27FC236}">
                <a16:creationId xmlns:a16="http://schemas.microsoft.com/office/drawing/2014/main" id="{2CC9CEEE-83F1-483B-B9BB-606EBB6DDCC3}"/>
              </a:ext>
            </a:extLst>
          </p:cNvPr>
          <p:cNvSpPr txBox="1"/>
          <p:nvPr/>
        </p:nvSpPr>
        <p:spPr>
          <a:xfrm>
            <a:off x="5114620" y="3898671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Ayuda médica</a:t>
            </a:r>
          </a:p>
        </p:txBody>
      </p:sp>
      <p:sp>
        <p:nvSpPr>
          <p:cNvPr id="21" name="8 CuadroTexto">
            <a:extLst>
              <a:ext uri="{FF2B5EF4-FFF2-40B4-BE49-F238E27FC236}">
                <a16:creationId xmlns:a16="http://schemas.microsoft.com/office/drawing/2014/main" id="{5CD3F5EF-EEA8-4EAF-98D5-9036124D8551}"/>
              </a:ext>
            </a:extLst>
          </p:cNvPr>
          <p:cNvSpPr txBox="1"/>
          <p:nvPr/>
        </p:nvSpPr>
        <p:spPr>
          <a:xfrm>
            <a:off x="5114620" y="2815709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riesgo</a:t>
            </a:r>
          </a:p>
        </p:txBody>
      </p:sp>
      <p:sp>
        <p:nvSpPr>
          <p:cNvPr id="22" name="CaixaDeTexto 1">
            <a:extLst>
              <a:ext uri="{FF2B5EF4-FFF2-40B4-BE49-F238E27FC236}">
                <a16:creationId xmlns:a16="http://schemas.microsoft.com/office/drawing/2014/main" id="{33A53031-EFE8-4F43-8D5D-DD19D0865901}"/>
              </a:ext>
            </a:extLst>
          </p:cNvPr>
          <p:cNvSpPr txBox="1"/>
          <p:nvPr/>
        </p:nvSpPr>
        <p:spPr>
          <a:xfrm>
            <a:off x="1158662" y="4598804"/>
            <a:ext cx="341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rgbClr val="333C41"/>
                </a:solidFill>
                <a:latin typeface="GT Walsheim Pro" panose="00000500000000000000" pitchFamily="2" charset="0"/>
              </a:rPr>
              <a:t>*Ejemplo de dato individual de percepción de salud.</a:t>
            </a:r>
          </a:p>
          <a:p>
            <a:endParaRPr lang="es-ES" sz="1000" dirty="0">
              <a:solidFill>
                <a:srgbClr val="333C41"/>
              </a:solidFill>
              <a:latin typeface="GT Walsheim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3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FE56BC1-D933-4ABC-A9CB-A14E1614D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8123" y="1133436"/>
            <a:ext cx="959940" cy="373146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C1CA86C-69AA-444D-9717-26077D0B78C5}"/>
              </a:ext>
            </a:extLst>
          </p:cNvPr>
          <p:cNvGrpSpPr/>
          <p:nvPr/>
        </p:nvGrpSpPr>
        <p:grpSpPr>
          <a:xfrm>
            <a:off x="2927585" y="3716585"/>
            <a:ext cx="2107153" cy="584775"/>
            <a:chOff x="2051719" y="2034912"/>
            <a:chExt cx="2107153" cy="584775"/>
          </a:xfrm>
        </p:grpSpPr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id="{0F565C97-5F92-4E03-9AEB-B0D651793544}"/>
                </a:ext>
              </a:extLst>
            </p:cNvPr>
            <p:cNvSpPr/>
            <p:nvPr/>
          </p:nvSpPr>
          <p:spPr>
            <a:xfrm rot="5400000">
              <a:off x="3672887" y="2102307"/>
              <a:ext cx="521983" cy="449987"/>
            </a:xfrm>
            <a:prstGeom prst="triangle">
              <a:avLst/>
            </a:prstGeom>
            <a:solidFill>
              <a:srgbClr val="FFAE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CaixaDeTexto 1">
              <a:extLst>
                <a:ext uri="{FF2B5EF4-FFF2-40B4-BE49-F238E27FC236}">
                  <a16:creationId xmlns:a16="http://schemas.microsoft.com/office/drawing/2014/main" id="{648D079A-EBCF-48B7-AEB8-C54C2C64482C}"/>
                </a:ext>
              </a:extLst>
            </p:cNvPr>
            <p:cNvSpPr txBox="1"/>
            <p:nvPr/>
          </p:nvSpPr>
          <p:spPr>
            <a:xfrm>
              <a:off x="2051719" y="2034912"/>
              <a:ext cx="1657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3200" b="1" dirty="0">
                  <a:solidFill>
                    <a:srgbClr val="FF69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19,28*</a:t>
              </a:r>
              <a:endParaRPr lang="es-ES" sz="32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7" name="Gráfico 16">
            <a:extLst>
              <a:ext uri="{FF2B5EF4-FFF2-40B4-BE49-F238E27FC236}">
                <a16:creationId xmlns:a16="http://schemas.microsoft.com/office/drawing/2014/main" id="{9A924F10-0A8E-4D17-B41D-5812CC90D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28685">
            <a:off x="6449195" y="741765"/>
            <a:ext cx="1692873" cy="4250826"/>
          </a:xfrm>
          <a:prstGeom prst="rect">
            <a:avLst/>
          </a:prstGeom>
        </p:spPr>
      </p:pic>
      <p:sp>
        <p:nvSpPr>
          <p:cNvPr id="15" name="CaixaDeTexto 1">
            <a:extLst>
              <a:ext uri="{FF2B5EF4-FFF2-40B4-BE49-F238E27FC236}">
                <a16:creationId xmlns:a16="http://schemas.microsoft.com/office/drawing/2014/main" id="{A8C23276-2AA5-4274-9C1A-A9F1E7BA4F13}"/>
              </a:ext>
            </a:extLst>
          </p:cNvPr>
          <p:cNvSpPr txBox="1"/>
          <p:nvPr/>
        </p:nvSpPr>
        <p:spPr>
          <a:xfrm>
            <a:off x="263599" y="936435"/>
            <a:ext cx="2638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Con frecuencia, cuando la enfermedad da la cara es ya demasiado tarde.</a:t>
            </a:r>
          </a:p>
        </p:txBody>
      </p:sp>
      <p:sp>
        <p:nvSpPr>
          <p:cNvPr id="16" name="8 CuadroTexto">
            <a:extLst>
              <a:ext uri="{FF2B5EF4-FFF2-40B4-BE49-F238E27FC236}">
                <a16:creationId xmlns:a16="http://schemas.microsoft.com/office/drawing/2014/main" id="{CA916659-8D4C-44E1-8917-6A7F81BCE7C5}"/>
              </a:ext>
            </a:extLst>
          </p:cNvPr>
          <p:cNvSpPr txBox="1"/>
          <p:nvPr/>
        </p:nvSpPr>
        <p:spPr>
          <a:xfrm>
            <a:off x="5098123" y="1710496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0E563F76-17B9-4AA8-BFCA-320303B98A1A}"/>
              </a:ext>
            </a:extLst>
          </p:cNvPr>
          <p:cNvSpPr txBox="1"/>
          <p:nvPr/>
        </p:nvSpPr>
        <p:spPr>
          <a:xfrm>
            <a:off x="5098123" y="3870736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Ayuda médica</a:t>
            </a:r>
          </a:p>
        </p:txBody>
      </p:sp>
      <p:sp>
        <p:nvSpPr>
          <p:cNvPr id="19" name="8 CuadroTexto">
            <a:extLst>
              <a:ext uri="{FF2B5EF4-FFF2-40B4-BE49-F238E27FC236}">
                <a16:creationId xmlns:a16="http://schemas.microsoft.com/office/drawing/2014/main" id="{23DA98A7-7B02-46BE-9F20-F81371170B34}"/>
              </a:ext>
            </a:extLst>
          </p:cNvPr>
          <p:cNvSpPr txBox="1"/>
          <p:nvPr/>
        </p:nvSpPr>
        <p:spPr>
          <a:xfrm>
            <a:off x="5098123" y="2787774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riesgo</a:t>
            </a:r>
          </a:p>
        </p:txBody>
      </p:sp>
      <p:sp>
        <p:nvSpPr>
          <p:cNvPr id="20" name="CaixaDeTexto 1">
            <a:extLst>
              <a:ext uri="{FF2B5EF4-FFF2-40B4-BE49-F238E27FC236}">
                <a16:creationId xmlns:a16="http://schemas.microsoft.com/office/drawing/2014/main" id="{9E7B3349-C54F-4E4D-8E09-1F91A7B06CD6}"/>
              </a:ext>
            </a:extLst>
          </p:cNvPr>
          <p:cNvSpPr txBox="1"/>
          <p:nvPr/>
        </p:nvSpPr>
        <p:spPr>
          <a:xfrm>
            <a:off x="1195889" y="4664842"/>
            <a:ext cx="3413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rgbClr val="333C41"/>
                </a:solidFill>
                <a:latin typeface="GT Walsheim Pro" panose="00000500000000000000" pitchFamily="2" charset="0"/>
              </a:rPr>
              <a:t>*Ejemplo de dato individual de percepción de salud.</a:t>
            </a:r>
          </a:p>
          <a:p>
            <a:endParaRPr lang="es-ES" sz="1000" dirty="0">
              <a:solidFill>
                <a:srgbClr val="333C41"/>
              </a:solidFill>
              <a:latin typeface="GT Walsheim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75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6BD1705-1381-491D-BE4E-ED3C09C79AED}"/>
              </a:ext>
            </a:extLst>
          </p:cNvPr>
          <p:cNvGrpSpPr/>
          <p:nvPr/>
        </p:nvGrpSpPr>
        <p:grpSpPr>
          <a:xfrm>
            <a:off x="3430097" y="1419621"/>
            <a:ext cx="2488831" cy="3490724"/>
            <a:chOff x="4222257" y="659519"/>
            <a:chExt cx="2704855" cy="4250826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59869580-DA5B-431B-ACE5-B8EB43ED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78985" y="659519"/>
              <a:ext cx="1648127" cy="4250826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EFE56BC1-D933-4ABC-A9CB-A14E1614D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22257" y="1178884"/>
              <a:ext cx="959940" cy="3731461"/>
            </a:xfrm>
            <a:prstGeom prst="rect">
              <a:avLst/>
            </a:prstGeom>
          </p:spPr>
        </p:pic>
      </p:grpSp>
      <p:sp>
        <p:nvSpPr>
          <p:cNvPr id="14" name="CaixaDeTexto 1">
            <a:extLst>
              <a:ext uri="{FF2B5EF4-FFF2-40B4-BE49-F238E27FC236}">
                <a16:creationId xmlns:a16="http://schemas.microsoft.com/office/drawing/2014/main" id="{648D079A-EBCF-48B7-AEB8-C54C2C64482C}"/>
              </a:ext>
            </a:extLst>
          </p:cNvPr>
          <p:cNvSpPr txBox="1"/>
          <p:nvPr/>
        </p:nvSpPr>
        <p:spPr>
          <a:xfrm>
            <a:off x="1685670" y="2659233"/>
            <a:ext cx="135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72,92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F2F0BFF-BE75-498D-9E7D-AA175BA70A0B}"/>
              </a:ext>
            </a:extLst>
          </p:cNvPr>
          <p:cNvGrpSpPr/>
          <p:nvPr/>
        </p:nvGrpSpPr>
        <p:grpSpPr>
          <a:xfrm>
            <a:off x="6496832" y="1419621"/>
            <a:ext cx="2488831" cy="3490724"/>
            <a:chOff x="4222257" y="659519"/>
            <a:chExt cx="2704855" cy="4250826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43DE12E0-5B61-4A34-A522-2B8DE5E26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78985" y="659519"/>
              <a:ext cx="1648127" cy="4250826"/>
            </a:xfrm>
            <a:prstGeom prst="rect">
              <a:avLst/>
            </a:prstGeom>
          </p:spPr>
        </p:pic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4C6DB84F-A4AF-4B83-AFF6-8DE31B00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22257" y="1178884"/>
              <a:ext cx="959940" cy="3731461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F487275-B8F3-49F0-A2E3-A5C3370DB474}"/>
              </a:ext>
            </a:extLst>
          </p:cNvPr>
          <p:cNvGrpSpPr/>
          <p:nvPr/>
        </p:nvGrpSpPr>
        <p:grpSpPr>
          <a:xfrm>
            <a:off x="5173613" y="2682115"/>
            <a:ext cx="1278690" cy="276999"/>
            <a:chOff x="2724584" y="2052313"/>
            <a:chExt cx="1278690" cy="276999"/>
          </a:xfrm>
        </p:grpSpPr>
        <p:sp>
          <p:nvSpPr>
            <p:cNvPr id="24" name="Triángulo isósceles 23">
              <a:extLst>
                <a:ext uri="{FF2B5EF4-FFF2-40B4-BE49-F238E27FC236}">
                  <a16:creationId xmlns:a16="http://schemas.microsoft.com/office/drawing/2014/main" id="{2D448AF6-28F7-46CE-B128-14D38434E77E}"/>
                </a:ext>
              </a:extLst>
            </p:cNvPr>
            <p:cNvSpPr/>
            <p:nvPr/>
          </p:nvSpPr>
          <p:spPr>
            <a:xfrm rot="5400000">
              <a:off x="3724577" y="2050615"/>
              <a:ext cx="263003" cy="29439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100"/>
            </a:p>
          </p:txBody>
        </p:sp>
        <p:sp>
          <p:nvSpPr>
            <p:cNvPr id="25" name="CaixaDeTexto 1">
              <a:extLst>
                <a:ext uri="{FF2B5EF4-FFF2-40B4-BE49-F238E27FC236}">
                  <a16:creationId xmlns:a16="http://schemas.microsoft.com/office/drawing/2014/main" id="{CE61C6DD-DABC-4081-BBC6-EEDA97D38DA0}"/>
                </a:ext>
              </a:extLst>
            </p:cNvPr>
            <p:cNvSpPr txBox="1"/>
            <p:nvPr/>
          </p:nvSpPr>
          <p:spPr>
            <a:xfrm>
              <a:off x="2724584" y="2052313"/>
              <a:ext cx="1016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b="1" dirty="0">
                  <a:solidFill>
                    <a:srgbClr val="FF69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72,38</a:t>
              </a:r>
              <a:endParaRPr lang="es-ES" sz="12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CaixaDeTexto 1">
            <a:extLst>
              <a:ext uri="{FF2B5EF4-FFF2-40B4-BE49-F238E27FC236}">
                <a16:creationId xmlns:a16="http://schemas.microsoft.com/office/drawing/2014/main" id="{88FD73D7-84F8-47D5-9E3A-7E963259795D}"/>
              </a:ext>
            </a:extLst>
          </p:cNvPr>
          <p:cNvSpPr txBox="1"/>
          <p:nvPr/>
        </p:nvSpPr>
        <p:spPr>
          <a:xfrm>
            <a:off x="3489307" y="728129"/>
            <a:ext cx="164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Hombres</a:t>
            </a:r>
            <a:endParaRPr lang="es-ES" sz="2400" b="1" dirty="0">
              <a:solidFill>
                <a:srgbClr val="685BC7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CaixaDeTexto 1">
            <a:extLst>
              <a:ext uri="{FF2B5EF4-FFF2-40B4-BE49-F238E27FC236}">
                <a16:creationId xmlns:a16="http://schemas.microsoft.com/office/drawing/2014/main" id="{69FEE5F9-40AB-4B69-AF2B-CE9713B240CD}"/>
              </a:ext>
            </a:extLst>
          </p:cNvPr>
          <p:cNvSpPr txBox="1"/>
          <p:nvPr/>
        </p:nvSpPr>
        <p:spPr>
          <a:xfrm>
            <a:off x="6732240" y="730411"/>
            <a:ext cx="164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Mujeres</a:t>
            </a:r>
            <a:endParaRPr lang="es-ES" sz="2400" b="1" dirty="0">
              <a:solidFill>
                <a:srgbClr val="FF6900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CaixaDeTexto 1">
            <a:extLst>
              <a:ext uri="{FF2B5EF4-FFF2-40B4-BE49-F238E27FC236}">
                <a16:creationId xmlns:a16="http://schemas.microsoft.com/office/drawing/2014/main" id="{472827F4-75CA-4F3D-A2BD-10C9DD6EC168}"/>
              </a:ext>
            </a:extLst>
          </p:cNvPr>
          <p:cNvSpPr txBox="1"/>
          <p:nvPr/>
        </p:nvSpPr>
        <p:spPr>
          <a:xfrm>
            <a:off x="243559" y="700575"/>
            <a:ext cx="23822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La percepción de salud para el conjunto de la</a:t>
            </a:r>
            <a:r>
              <a:rPr lang="es-ES" sz="12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 </a:t>
            </a:r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población es de notable, sin diferencias por sexo.</a:t>
            </a:r>
          </a:p>
        </p:txBody>
      </p:sp>
      <p:sp>
        <p:nvSpPr>
          <p:cNvPr id="32" name="Triángulo isósceles 31">
            <a:extLst>
              <a:ext uri="{FF2B5EF4-FFF2-40B4-BE49-F238E27FC236}">
                <a16:creationId xmlns:a16="http://schemas.microsoft.com/office/drawing/2014/main" id="{F9B13619-DA86-4F9C-9C69-01CB4CFC7F97}"/>
              </a:ext>
            </a:extLst>
          </p:cNvPr>
          <p:cNvSpPr/>
          <p:nvPr/>
        </p:nvSpPr>
        <p:spPr>
          <a:xfrm rot="5400000">
            <a:off x="3027064" y="2643539"/>
            <a:ext cx="263003" cy="294391"/>
          </a:xfrm>
          <a:prstGeom prst="triangle">
            <a:avLst/>
          </a:prstGeom>
          <a:solidFill>
            <a:srgbClr val="809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/>
          </a:p>
        </p:txBody>
      </p:sp>
      <p:sp>
        <p:nvSpPr>
          <p:cNvPr id="28" name="8 CuadroTexto">
            <a:extLst>
              <a:ext uri="{FF2B5EF4-FFF2-40B4-BE49-F238E27FC236}">
                <a16:creationId xmlns:a16="http://schemas.microsoft.com/office/drawing/2014/main" id="{29FA9F70-20F0-40A3-85E0-9EFBB0948018}"/>
              </a:ext>
            </a:extLst>
          </p:cNvPr>
          <p:cNvSpPr txBox="1"/>
          <p:nvPr/>
        </p:nvSpPr>
        <p:spPr>
          <a:xfrm>
            <a:off x="3394819" y="2158895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30" name="8 CuadroTexto">
            <a:extLst>
              <a:ext uri="{FF2B5EF4-FFF2-40B4-BE49-F238E27FC236}">
                <a16:creationId xmlns:a16="http://schemas.microsoft.com/office/drawing/2014/main" id="{E565CBCC-80E4-4BAB-94D3-7CEC86807202}"/>
              </a:ext>
            </a:extLst>
          </p:cNvPr>
          <p:cNvSpPr txBox="1"/>
          <p:nvPr/>
        </p:nvSpPr>
        <p:spPr>
          <a:xfrm>
            <a:off x="3394819" y="4319135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Ayuda médica</a:t>
            </a:r>
          </a:p>
        </p:txBody>
      </p:sp>
      <p:sp>
        <p:nvSpPr>
          <p:cNvPr id="31" name="8 CuadroTexto">
            <a:extLst>
              <a:ext uri="{FF2B5EF4-FFF2-40B4-BE49-F238E27FC236}">
                <a16:creationId xmlns:a16="http://schemas.microsoft.com/office/drawing/2014/main" id="{36924ABB-E6FC-4FE0-89C4-4CF70EFEE1A8}"/>
              </a:ext>
            </a:extLst>
          </p:cNvPr>
          <p:cNvSpPr txBox="1"/>
          <p:nvPr/>
        </p:nvSpPr>
        <p:spPr>
          <a:xfrm>
            <a:off x="3394819" y="3236173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riesgo</a:t>
            </a:r>
          </a:p>
        </p:txBody>
      </p:sp>
      <p:sp>
        <p:nvSpPr>
          <p:cNvPr id="33" name="8 CuadroTexto">
            <a:extLst>
              <a:ext uri="{FF2B5EF4-FFF2-40B4-BE49-F238E27FC236}">
                <a16:creationId xmlns:a16="http://schemas.microsoft.com/office/drawing/2014/main" id="{1067C4AB-49E9-45A9-8CBB-E383FEA2BFB1}"/>
              </a:ext>
            </a:extLst>
          </p:cNvPr>
          <p:cNvSpPr txBox="1"/>
          <p:nvPr/>
        </p:nvSpPr>
        <p:spPr>
          <a:xfrm>
            <a:off x="6452303" y="2136013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34" name="8 CuadroTexto">
            <a:extLst>
              <a:ext uri="{FF2B5EF4-FFF2-40B4-BE49-F238E27FC236}">
                <a16:creationId xmlns:a16="http://schemas.microsoft.com/office/drawing/2014/main" id="{84E347A1-71BF-462B-81B1-493AA6B3B5A1}"/>
              </a:ext>
            </a:extLst>
          </p:cNvPr>
          <p:cNvSpPr txBox="1"/>
          <p:nvPr/>
        </p:nvSpPr>
        <p:spPr>
          <a:xfrm>
            <a:off x="6452303" y="4296253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Ayuda médica</a:t>
            </a:r>
          </a:p>
        </p:txBody>
      </p:sp>
      <p:sp>
        <p:nvSpPr>
          <p:cNvPr id="35" name="8 CuadroTexto">
            <a:extLst>
              <a:ext uri="{FF2B5EF4-FFF2-40B4-BE49-F238E27FC236}">
                <a16:creationId xmlns:a16="http://schemas.microsoft.com/office/drawing/2014/main" id="{EB040669-CB07-4B22-843E-F5D9976E2AC7}"/>
              </a:ext>
            </a:extLst>
          </p:cNvPr>
          <p:cNvSpPr txBox="1"/>
          <p:nvPr/>
        </p:nvSpPr>
        <p:spPr>
          <a:xfrm>
            <a:off x="6452303" y="3213291"/>
            <a:ext cx="9599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400" b="1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riesgo</a:t>
            </a:r>
          </a:p>
        </p:txBody>
      </p:sp>
    </p:spTree>
    <p:extLst>
      <p:ext uri="{BB962C8B-B14F-4D97-AF65-F5344CB8AC3E}">
        <p14:creationId xmlns:p14="http://schemas.microsoft.com/office/powerpoint/2010/main" val="3825224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6B7D24A-48B9-4879-A30B-30E85D9E9FA4}"/>
              </a:ext>
            </a:extLst>
          </p:cNvPr>
          <p:cNvGrpSpPr/>
          <p:nvPr/>
        </p:nvGrpSpPr>
        <p:grpSpPr>
          <a:xfrm>
            <a:off x="2246540" y="618059"/>
            <a:ext cx="2175337" cy="2074860"/>
            <a:chOff x="1513081" y="1774358"/>
            <a:chExt cx="2175337" cy="207486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65372A9-4F4B-48C7-8946-656D31026457}"/>
                </a:ext>
              </a:extLst>
            </p:cNvPr>
            <p:cNvGrpSpPr/>
            <p:nvPr/>
          </p:nvGrpSpPr>
          <p:grpSpPr>
            <a:xfrm>
              <a:off x="2424714" y="1866177"/>
              <a:ext cx="1263704" cy="1983041"/>
              <a:chOff x="4222257" y="1157302"/>
              <a:chExt cx="2238728" cy="3513077"/>
            </a:xfrm>
          </p:grpSpPr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id="{3F91B6F9-3378-46FA-81F1-CBFE61F8C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8896" y="1157302"/>
                <a:ext cx="1362089" cy="3513077"/>
              </a:xfrm>
              <a:prstGeom prst="rect">
                <a:avLst/>
              </a:prstGeom>
            </p:spPr>
          </p:pic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E9C50456-3F63-4C20-AADF-8AEFB57C1625}"/>
                  </a:ext>
                </a:extLst>
              </p:cNvPr>
              <p:cNvGrpSpPr/>
              <p:nvPr/>
            </p:nvGrpSpPr>
            <p:grpSpPr>
              <a:xfrm>
                <a:off x="4222257" y="1502688"/>
                <a:ext cx="959940" cy="3083852"/>
                <a:chOff x="4222257" y="1502688"/>
                <a:chExt cx="959940" cy="3083852"/>
              </a:xfrm>
            </p:grpSpPr>
            <p:pic>
              <p:nvPicPr>
                <p:cNvPr id="10" name="Gráfico 9">
                  <a:extLst>
                    <a:ext uri="{FF2B5EF4-FFF2-40B4-BE49-F238E27FC236}">
                      <a16:creationId xmlns:a16="http://schemas.microsoft.com/office/drawing/2014/main" id="{7141D009-83FE-4420-97B6-25E94EC9BB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5558" y="1502688"/>
                  <a:ext cx="793339" cy="3083852"/>
                </a:xfrm>
                <a:prstGeom prst="rect">
                  <a:avLst/>
                </a:prstGeom>
              </p:spPr>
            </p:pic>
            <p:sp>
              <p:nvSpPr>
                <p:cNvPr id="11" name="8 CuadroTexto">
                  <a:extLst>
                    <a:ext uri="{FF2B5EF4-FFF2-40B4-BE49-F238E27FC236}">
                      <a16:creationId xmlns:a16="http://schemas.microsoft.com/office/drawing/2014/main" id="{C5FE91D4-BD5B-4E43-966E-045E761783D6}"/>
                    </a:ext>
                  </a:extLst>
                </p:cNvPr>
                <p:cNvSpPr txBox="1"/>
                <p:nvPr/>
              </p:nvSpPr>
              <p:spPr>
                <a:xfrm>
                  <a:off x="4222257" y="1820210"/>
                  <a:ext cx="959940" cy="4907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s-ES" sz="600" dirty="0">
                      <a:latin typeface="GT Walsheim" panose="02000503020000020003" pitchFamily="2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Zona de bienestar</a:t>
                  </a:r>
                </a:p>
              </p:txBody>
            </p:sp>
            <p:sp>
              <p:nvSpPr>
                <p:cNvPr id="12" name="8 CuadroTexto">
                  <a:extLst>
                    <a:ext uri="{FF2B5EF4-FFF2-40B4-BE49-F238E27FC236}">
                      <a16:creationId xmlns:a16="http://schemas.microsoft.com/office/drawing/2014/main" id="{3CA292E2-19EC-4A36-A54E-CC91377FDE2D}"/>
                    </a:ext>
                  </a:extLst>
                </p:cNvPr>
                <p:cNvSpPr txBox="1"/>
                <p:nvPr/>
              </p:nvSpPr>
              <p:spPr>
                <a:xfrm>
                  <a:off x="4222257" y="3733706"/>
                  <a:ext cx="959940" cy="4907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s-ES" sz="600" dirty="0">
                      <a:latin typeface="GT Walsheim" panose="02000503020000020003" pitchFamily="2" charset="0"/>
                      <a:ea typeface="Verdana" panose="020B0604030504040204" pitchFamily="34" charset="0"/>
                    </a:rPr>
                    <a:t>Ayuda médico</a:t>
                  </a:r>
                </a:p>
              </p:txBody>
            </p:sp>
            <p:sp>
              <p:nvSpPr>
                <p:cNvPr id="13" name="8 CuadroTexto">
                  <a:extLst>
                    <a:ext uri="{FF2B5EF4-FFF2-40B4-BE49-F238E27FC236}">
                      <a16:creationId xmlns:a16="http://schemas.microsoft.com/office/drawing/2014/main" id="{C2257352-2FEB-4F46-B744-43F87C31A914}"/>
                    </a:ext>
                  </a:extLst>
                </p:cNvPr>
                <p:cNvSpPr txBox="1"/>
                <p:nvPr/>
              </p:nvSpPr>
              <p:spPr>
                <a:xfrm>
                  <a:off x="4222257" y="2801183"/>
                  <a:ext cx="959940" cy="4907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s-ES" sz="600" dirty="0">
                      <a:latin typeface="GT Walsheim" panose="02000503020000020003" pitchFamily="2" charset="0"/>
                      <a:ea typeface="Verdana" panose="020B0604030504040204" pitchFamily="34" charset="0"/>
                    </a:rPr>
                    <a:t>Zona de riesgo</a:t>
                  </a:r>
                </a:p>
              </p:txBody>
            </p:sp>
          </p:grp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D7D2466-09FC-4BC4-97F3-C10EE904803C}"/>
                </a:ext>
              </a:extLst>
            </p:cNvPr>
            <p:cNvGrpSpPr/>
            <p:nvPr/>
          </p:nvGrpSpPr>
          <p:grpSpPr>
            <a:xfrm>
              <a:off x="1513081" y="2441451"/>
              <a:ext cx="923580" cy="246221"/>
              <a:chOff x="2651643" y="2096466"/>
              <a:chExt cx="1636178" cy="436195"/>
            </a:xfrm>
          </p:grpSpPr>
          <p:sp>
            <p:nvSpPr>
              <p:cNvPr id="15" name="Triángulo isósceles 14">
                <a:extLst>
                  <a:ext uri="{FF2B5EF4-FFF2-40B4-BE49-F238E27FC236}">
                    <a16:creationId xmlns:a16="http://schemas.microsoft.com/office/drawing/2014/main" id="{2248379B-FAB4-4CF9-9CD5-A08F72CF4C77}"/>
                  </a:ext>
                </a:extLst>
              </p:cNvPr>
              <p:cNvSpPr/>
              <p:nvPr/>
            </p:nvSpPr>
            <p:spPr>
              <a:xfrm rot="5400000">
                <a:off x="3986063" y="2187597"/>
                <a:ext cx="324110" cy="279407"/>
              </a:xfrm>
              <a:prstGeom prst="triangle">
                <a:avLst/>
              </a:prstGeom>
              <a:solidFill>
                <a:srgbClr val="8094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6" name="CaixaDeTexto 1">
                <a:extLst>
                  <a:ext uri="{FF2B5EF4-FFF2-40B4-BE49-F238E27FC236}">
                    <a16:creationId xmlns:a16="http://schemas.microsoft.com/office/drawing/2014/main" id="{3F07CDF6-679B-449B-BFE3-394E214BD3C6}"/>
                  </a:ext>
                </a:extLst>
              </p:cNvPr>
              <p:cNvSpPr txBox="1"/>
              <p:nvPr/>
            </p:nvSpPr>
            <p:spPr>
              <a:xfrm>
                <a:off x="2651643" y="2096466"/>
                <a:ext cx="1358837" cy="43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76,54</a:t>
                </a:r>
                <a:endParaRPr lang="es-ES" sz="10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7" name="CaixaDeTexto 1">
              <a:extLst>
                <a:ext uri="{FF2B5EF4-FFF2-40B4-BE49-F238E27FC236}">
                  <a16:creationId xmlns:a16="http://schemas.microsoft.com/office/drawing/2014/main" id="{EF78DCF9-A83D-47FD-A822-052C601FC196}"/>
                </a:ext>
              </a:extLst>
            </p:cNvPr>
            <p:cNvSpPr txBox="1"/>
            <p:nvPr/>
          </p:nvSpPr>
          <p:spPr>
            <a:xfrm>
              <a:off x="1656732" y="1774358"/>
              <a:ext cx="1038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General 20 - 29</a:t>
              </a:r>
              <a:endPara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AF83356-F687-452C-9F61-B6D9759D6B31}"/>
              </a:ext>
            </a:extLst>
          </p:cNvPr>
          <p:cNvGrpSpPr/>
          <p:nvPr/>
        </p:nvGrpSpPr>
        <p:grpSpPr>
          <a:xfrm>
            <a:off x="2246540" y="2892216"/>
            <a:ext cx="2175338" cy="2074860"/>
            <a:chOff x="1513081" y="1774358"/>
            <a:chExt cx="2175338" cy="2074860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891CC0EE-D2D4-4E6C-B877-D0DA95D550AE}"/>
                </a:ext>
              </a:extLst>
            </p:cNvPr>
            <p:cNvGrpSpPr/>
            <p:nvPr/>
          </p:nvGrpSpPr>
          <p:grpSpPr>
            <a:xfrm>
              <a:off x="2471736" y="1866177"/>
              <a:ext cx="1216683" cy="1983041"/>
              <a:chOff x="4305558" y="1157302"/>
              <a:chExt cx="2155427" cy="3513077"/>
            </a:xfrm>
          </p:grpSpPr>
          <p:pic>
            <p:nvPicPr>
              <p:cNvPr id="24" name="Gráfico 23">
                <a:extLst>
                  <a:ext uri="{FF2B5EF4-FFF2-40B4-BE49-F238E27FC236}">
                    <a16:creationId xmlns:a16="http://schemas.microsoft.com/office/drawing/2014/main" id="{F76DDFC1-8A90-4642-B09C-1D1CEF03C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8896" y="1157302"/>
                <a:ext cx="1362089" cy="3513077"/>
              </a:xfrm>
              <a:prstGeom prst="rect">
                <a:avLst/>
              </a:prstGeom>
            </p:spPr>
          </p:pic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BFA161E0-B018-4197-A770-D6C770C6B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05558" y="1502687"/>
                <a:ext cx="793338" cy="3083853"/>
              </a:xfrm>
              <a:prstGeom prst="rect">
                <a:avLst/>
              </a:prstGeom>
            </p:spPr>
          </p:pic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B603CAB9-0ADA-412E-A2D2-B73BC115CFFC}"/>
                </a:ext>
              </a:extLst>
            </p:cNvPr>
            <p:cNvGrpSpPr/>
            <p:nvPr/>
          </p:nvGrpSpPr>
          <p:grpSpPr>
            <a:xfrm>
              <a:off x="1513081" y="2441451"/>
              <a:ext cx="923580" cy="246221"/>
              <a:chOff x="2651643" y="2096466"/>
              <a:chExt cx="1636178" cy="436195"/>
            </a:xfrm>
          </p:grpSpPr>
          <p:sp>
            <p:nvSpPr>
              <p:cNvPr id="22" name="Triángulo isósceles 21">
                <a:extLst>
                  <a:ext uri="{FF2B5EF4-FFF2-40B4-BE49-F238E27FC236}">
                    <a16:creationId xmlns:a16="http://schemas.microsoft.com/office/drawing/2014/main" id="{66F451BF-E203-47D8-8E31-467544CC96A4}"/>
                  </a:ext>
                </a:extLst>
              </p:cNvPr>
              <p:cNvSpPr/>
              <p:nvPr/>
            </p:nvSpPr>
            <p:spPr>
              <a:xfrm rot="5400000">
                <a:off x="3986063" y="2187597"/>
                <a:ext cx="324110" cy="279407"/>
              </a:xfrm>
              <a:prstGeom prst="triangle">
                <a:avLst/>
              </a:prstGeom>
              <a:solidFill>
                <a:srgbClr val="8094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3" name="CaixaDeTexto 1">
                <a:extLst>
                  <a:ext uri="{FF2B5EF4-FFF2-40B4-BE49-F238E27FC236}">
                    <a16:creationId xmlns:a16="http://schemas.microsoft.com/office/drawing/2014/main" id="{1D0C903A-2468-4352-B1B0-3D2E391EEDFA}"/>
                  </a:ext>
                </a:extLst>
              </p:cNvPr>
              <p:cNvSpPr txBox="1"/>
              <p:nvPr/>
            </p:nvSpPr>
            <p:spPr>
              <a:xfrm>
                <a:off x="2651643" y="2096466"/>
                <a:ext cx="1358837" cy="43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69,34</a:t>
                </a:r>
                <a:endParaRPr lang="es-ES" sz="10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1" name="CaixaDeTexto 1">
              <a:extLst>
                <a:ext uri="{FF2B5EF4-FFF2-40B4-BE49-F238E27FC236}">
                  <a16:creationId xmlns:a16="http://schemas.microsoft.com/office/drawing/2014/main" id="{6A001BB5-E848-4862-B1B1-2792B8DA96EB}"/>
                </a:ext>
              </a:extLst>
            </p:cNvPr>
            <p:cNvSpPr txBox="1"/>
            <p:nvPr/>
          </p:nvSpPr>
          <p:spPr>
            <a:xfrm>
              <a:off x="1656732" y="1774358"/>
              <a:ext cx="1038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General 50 - 59</a:t>
              </a:r>
              <a:endPara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2B0B130-6193-4B85-88E3-E442DA649227}"/>
              </a:ext>
            </a:extLst>
          </p:cNvPr>
          <p:cNvGrpSpPr/>
          <p:nvPr/>
        </p:nvGrpSpPr>
        <p:grpSpPr>
          <a:xfrm>
            <a:off x="6696133" y="618059"/>
            <a:ext cx="2175338" cy="2074860"/>
            <a:chOff x="1513081" y="1774358"/>
            <a:chExt cx="2175338" cy="2074860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6FE878D5-9967-48D3-AD00-95EDFAFFA26A}"/>
                </a:ext>
              </a:extLst>
            </p:cNvPr>
            <p:cNvGrpSpPr/>
            <p:nvPr/>
          </p:nvGrpSpPr>
          <p:grpSpPr>
            <a:xfrm>
              <a:off x="2471736" y="1866177"/>
              <a:ext cx="1216683" cy="1983041"/>
              <a:chOff x="4305558" y="1157302"/>
              <a:chExt cx="2155427" cy="3513077"/>
            </a:xfrm>
          </p:grpSpPr>
          <p:pic>
            <p:nvPicPr>
              <p:cNvPr id="36" name="Gráfico 35">
                <a:extLst>
                  <a:ext uri="{FF2B5EF4-FFF2-40B4-BE49-F238E27FC236}">
                    <a16:creationId xmlns:a16="http://schemas.microsoft.com/office/drawing/2014/main" id="{3131CCE9-D590-41AD-8B9C-D93765B0F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8896" y="1157302"/>
                <a:ext cx="1362089" cy="3513077"/>
              </a:xfrm>
              <a:prstGeom prst="rect">
                <a:avLst/>
              </a:prstGeom>
            </p:spPr>
          </p:pic>
          <p:pic>
            <p:nvPicPr>
              <p:cNvPr id="38" name="Gráfico 37">
                <a:extLst>
                  <a:ext uri="{FF2B5EF4-FFF2-40B4-BE49-F238E27FC236}">
                    <a16:creationId xmlns:a16="http://schemas.microsoft.com/office/drawing/2014/main" id="{D2889A25-AD0E-4013-BC1A-2E299F713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05558" y="1502687"/>
                <a:ext cx="793338" cy="3083853"/>
              </a:xfrm>
              <a:prstGeom prst="rect">
                <a:avLst/>
              </a:prstGeom>
            </p:spPr>
          </p:pic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90EC4F29-5574-40DE-B966-36586297F8AB}"/>
                </a:ext>
              </a:extLst>
            </p:cNvPr>
            <p:cNvGrpSpPr/>
            <p:nvPr/>
          </p:nvGrpSpPr>
          <p:grpSpPr>
            <a:xfrm>
              <a:off x="1513081" y="2441451"/>
              <a:ext cx="923580" cy="246221"/>
              <a:chOff x="2651643" y="2096466"/>
              <a:chExt cx="1636178" cy="436195"/>
            </a:xfrm>
          </p:grpSpPr>
          <p:sp>
            <p:nvSpPr>
              <p:cNvPr id="34" name="Triángulo isósceles 33">
                <a:extLst>
                  <a:ext uri="{FF2B5EF4-FFF2-40B4-BE49-F238E27FC236}">
                    <a16:creationId xmlns:a16="http://schemas.microsoft.com/office/drawing/2014/main" id="{F3D0A164-CB6A-4E88-9D08-014DE6E9CEE8}"/>
                  </a:ext>
                </a:extLst>
              </p:cNvPr>
              <p:cNvSpPr/>
              <p:nvPr/>
            </p:nvSpPr>
            <p:spPr>
              <a:xfrm rot="5400000">
                <a:off x="3986063" y="2187597"/>
                <a:ext cx="324110" cy="279407"/>
              </a:xfrm>
              <a:prstGeom prst="triangle">
                <a:avLst/>
              </a:prstGeom>
              <a:solidFill>
                <a:srgbClr val="8094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5" name="CaixaDeTexto 1">
                <a:extLst>
                  <a:ext uri="{FF2B5EF4-FFF2-40B4-BE49-F238E27FC236}">
                    <a16:creationId xmlns:a16="http://schemas.microsoft.com/office/drawing/2014/main" id="{15A68223-F077-4B1E-B2E0-26B32B3961E2}"/>
                  </a:ext>
                </a:extLst>
              </p:cNvPr>
              <p:cNvSpPr txBox="1"/>
              <p:nvPr/>
            </p:nvSpPr>
            <p:spPr>
              <a:xfrm>
                <a:off x="2651643" y="2096466"/>
                <a:ext cx="1358837" cy="43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72,51</a:t>
                </a:r>
                <a:endParaRPr lang="es-ES" sz="10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33" name="CaixaDeTexto 1">
              <a:extLst>
                <a:ext uri="{FF2B5EF4-FFF2-40B4-BE49-F238E27FC236}">
                  <a16:creationId xmlns:a16="http://schemas.microsoft.com/office/drawing/2014/main" id="{A9A7A987-3F65-4763-BA6F-6BA03A090D4D}"/>
                </a:ext>
              </a:extLst>
            </p:cNvPr>
            <p:cNvSpPr txBox="1"/>
            <p:nvPr/>
          </p:nvSpPr>
          <p:spPr>
            <a:xfrm>
              <a:off x="1656732" y="1774358"/>
              <a:ext cx="1038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General 40 - 49</a:t>
              </a:r>
              <a:endPara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475B1BFD-0E13-4477-8419-F0589F1B3DE7}"/>
              </a:ext>
            </a:extLst>
          </p:cNvPr>
          <p:cNvGrpSpPr/>
          <p:nvPr/>
        </p:nvGrpSpPr>
        <p:grpSpPr>
          <a:xfrm>
            <a:off x="6696133" y="2892216"/>
            <a:ext cx="2175338" cy="2074860"/>
            <a:chOff x="1513081" y="1774358"/>
            <a:chExt cx="2175338" cy="2074860"/>
          </a:xfrm>
        </p:grpSpPr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A29F2AC2-6D0E-44CF-953D-E844D4CCA582}"/>
                </a:ext>
              </a:extLst>
            </p:cNvPr>
            <p:cNvGrpSpPr/>
            <p:nvPr/>
          </p:nvGrpSpPr>
          <p:grpSpPr>
            <a:xfrm>
              <a:off x="2471736" y="1866177"/>
              <a:ext cx="1216683" cy="1983041"/>
              <a:chOff x="4305558" y="1157302"/>
              <a:chExt cx="2155427" cy="3513077"/>
            </a:xfrm>
          </p:grpSpPr>
          <p:pic>
            <p:nvPicPr>
              <p:cNvPr id="49" name="Gráfico 48">
                <a:extLst>
                  <a:ext uri="{FF2B5EF4-FFF2-40B4-BE49-F238E27FC236}">
                    <a16:creationId xmlns:a16="http://schemas.microsoft.com/office/drawing/2014/main" id="{387B5B84-BB64-4A4F-8765-327324F95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8896" y="1157302"/>
                <a:ext cx="1362089" cy="3513077"/>
              </a:xfrm>
              <a:prstGeom prst="rect">
                <a:avLst/>
              </a:prstGeom>
            </p:spPr>
          </p:pic>
          <p:pic>
            <p:nvPicPr>
              <p:cNvPr id="51" name="Gráfico 50">
                <a:extLst>
                  <a:ext uri="{FF2B5EF4-FFF2-40B4-BE49-F238E27FC236}">
                    <a16:creationId xmlns:a16="http://schemas.microsoft.com/office/drawing/2014/main" id="{625FA73E-3F6C-427D-A1F4-79D89D29A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05558" y="1502687"/>
                <a:ext cx="793338" cy="3083853"/>
              </a:xfrm>
              <a:prstGeom prst="rect">
                <a:avLst/>
              </a:prstGeom>
            </p:spPr>
          </p:pic>
        </p:grp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98F43B75-7773-43BD-A3A2-6400D7993E39}"/>
                </a:ext>
              </a:extLst>
            </p:cNvPr>
            <p:cNvGrpSpPr/>
            <p:nvPr/>
          </p:nvGrpSpPr>
          <p:grpSpPr>
            <a:xfrm>
              <a:off x="1513081" y="2441451"/>
              <a:ext cx="923580" cy="246221"/>
              <a:chOff x="2651643" y="2096466"/>
              <a:chExt cx="1636178" cy="436195"/>
            </a:xfrm>
          </p:grpSpPr>
          <p:sp>
            <p:nvSpPr>
              <p:cNvPr id="47" name="Triángulo isósceles 46">
                <a:extLst>
                  <a:ext uri="{FF2B5EF4-FFF2-40B4-BE49-F238E27FC236}">
                    <a16:creationId xmlns:a16="http://schemas.microsoft.com/office/drawing/2014/main" id="{087BCAAD-449D-4D1C-8B46-B2D0206F1679}"/>
                  </a:ext>
                </a:extLst>
              </p:cNvPr>
              <p:cNvSpPr/>
              <p:nvPr/>
            </p:nvSpPr>
            <p:spPr>
              <a:xfrm rot="5400000">
                <a:off x="3986063" y="2187597"/>
                <a:ext cx="324110" cy="279407"/>
              </a:xfrm>
              <a:prstGeom prst="triangle">
                <a:avLst/>
              </a:prstGeom>
              <a:solidFill>
                <a:srgbClr val="8094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8" name="CaixaDeTexto 1">
                <a:extLst>
                  <a:ext uri="{FF2B5EF4-FFF2-40B4-BE49-F238E27FC236}">
                    <a16:creationId xmlns:a16="http://schemas.microsoft.com/office/drawing/2014/main" id="{D59BFA48-B33D-46FF-9B36-DA8E95B13AD9}"/>
                  </a:ext>
                </a:extLst>
              </p:cNvPr>
              <p:cNvSpPr txBox="1"/>
              <p:nvPr/>
            </p:nvSpPr>
            <p:spPr>
              <a:xfrm>
                <a:off x="2651643" y="2096466"/>
                <a:ext cx="1358837" cy="43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69,39</a:t>
                </a:r>
                <a:endParaRPr lang="es-ES" sz="10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6" name="CaixaDeTexto 1">
              <a:extLst>
                <a:ext uri="{FF2B5EF4-FFF2-40B4-BE49-F238E27FC236}">
                  <a16:creationId xmlns:a16="http://schemas.microsoft.com/office/drawing/2014/main" id="{BEA7BB71-CF15-42F5-AD3C-24CA331941C5}"/>
                </a:ext>
              </a:extLst>
            </p:cNvPr>
            <p:cNvSpPr txBox="1"/>
            <p:nvPr/>
          </p:nvSpPr>
          <p:spPr>
            <a:xfrm>
              <a:off x="1656732" y="1774358"/>
              <a:ext cx="1038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General 70 - 79</a:t>
              </a:r>
              <a:endPara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74A8D328-F86A-4838-9F36-920F05BF6C27}"/>
              </a:ext>
            </a:extLst>
          </p:cNvPr>
          <p:cNvGrpSpPr/>
          <p:nvPr/>
        </p:nvGrpSpPr>
        <p:grpSpPr>
          <a:xfrm>
            <a:off x="4413100" y="618059"/>
            <a:ext cx="2175338" cy="2074860"/>
            <a:chOff x="1513081" y="1774358"/>
            <a:chExt cx="2175338" cy="2074860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CBBD28D8-A9A2-43A7-8578-5809C7AF98AA}"/>
                </a:ext>
              </a:extLst>
            </p:cNvPr>
            <p:cNvGrpSpPr/>
            <p:nvPr/>
          </p:nvGrpSpPr>
          <p:grpSpPr>
            <a:xfrm>
              <a:off x="2471736" y="1866177"/>
              <a:ext cx="1216683" cy="1983041"/>
              <a:chOff x="4305558" y="1157302"/>
              <a:chExt cx="2155427" cy="3513077"/>
            </a:xfrm>
          </p:grpSpPr>
          <p:pic>
            <p:nvPicPr>
              <p:cNvPr id="61" name="Gráfico 60">
                <a:extLst>
                  <a:ext uri="{FF2B5EF4-FFF2-40B4-BE49-F238E27FC236}">
                    <a16:creationId xmlns:a16="http://schemas.microsoft.com/office/drawing/2014/main" id="{9F882FE7-1411-460B-9D1B-63C4D9402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8896" y="1157302"/>
                <a:ext cx="1362089" cy="3513077"/>
              </a:xfrm>
              <a:prstGeom prst="rect">
                <a:avLst/>
              </a:prstGeom>
            </p:spPr>
          </p:pic>
          <p:pic>
            <p:nvPicPr>
              <p:cNvPr id="63" name="Gráfico 62">
                <a:extLst>
                  <a:ext uri="{FF2B5EF4-FFF2-40B4-BE49-F238E27FC236}">
                    <a16:creationId xmlns:a16="http://schemas.microsoft.com/office/drawing/2014/main" id="{077F9287-9FDC-4EAF-ACF7-395C78C6D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05558" y="1502687"/>
                <a:ext cx="793338" cy="3083853"/>
              </a:xfrm>
              <a:prstGeom prst="rect">
                <a:avLst/>
              </a:prstGeom>
            </p:spPr>
          </p:pic>
        </p:grp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FBB76F3A-3FC9-4D69-AA1F-83EED8B9EE33}"/>
                </a:ext>
              </a:extLst>
            </p:cNvPr>
            <p:cNvGrpSpPr/>
            <p:nvPr/>
          </p:nvGrpSpPr>
          <p:grpSpPr>
            <a:xfrm>
              <a:off x="1513081" y="2441451"/>
              <a:ext cx="923580" cy="246221"/>
              <a:chOff x="2651643" y="2096466"/>
              <a:chExt cx="1636178" cy="436195"/>
            </a:xfrm>
          </p:grpSpPr>
          <p:sp>
            <p:nvSpPr>
              <p:cNvPr id="59" name="Triángulo isósceles 58">
                <a:extLst>
                  <a:ext uri="{FF2B5EF4-FFF2-40B4-BE49-F238E27FC236}">
                    <a16:creationId xmlns:a16="http://schemas.microsoft.com/office/drawing/2014/main" id="{A1AB837D-DE67-4F45-9B19-FE2002E8D94D}"/>
                  </a:ext>
                </a:extLst>
              </p:cNvPr>
              <p:cNvSpPr/>
              <p:nvPr/>
            </p:nvSpPr>
            <p:spPr>
              <a:xfrm rot="5400000">
                <a:off x="3986063" y="2187597"/>
                <a:ext cx="324110" cy="279407"/>
              </a:xfrm>
              <a:prstGeom prst="triangle">
                <a:avLst/>
              </a:prstGeom>
              <a:solidFill>
                <a:srgbClr val="8094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60" name="CaixaDeTexto 1">
                <a:extLst>
                  <a:ext uri="{FF2B5EF4-FFF2-40B4-BE49-F238E27FC236}">
                    <a16:creationId xmlns:a16="http://schemas.microsoft.com/office/drawing/2014/main" id="{4739D190-13C5-4687-9143-7A7ED4D0EDFA}"/>
                  </a:ext>
                </a:extLst>
              </p:cNvPr>
              <p:cNvSpPr txBox="1"/>
              <p:nvPr/>
            </p:nvSpPr>
            <p:spPr>
              <a:xfrm>
                <a:off x="2651643" y="2096466"/>
                <a:ext cx="1358837" cy="43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76,51</a:t>
                </a:r>
                <a:endParaRPr lang="es-ES" sz="10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8" name="CaixaDeTexto 1">
              <a:extLst>
                <a:ext uri="{FF2B5EF4-FFF2-40B4-BE49-F238E27FC236}">
                  <a16:creationId xmlns:a16="http://schemas.microsoft.com/office/drawing/2014/main" id="{9917459A-F6D3-4B7A-9B90-E0A5D389EDA2}"/>
                </a:ext>
              </a:extLst>
            </p:cNvPr>
            <p:cNvSpPr txBox="1"/>
            <p:nvPr/>
          </p:nvSpPr>
          <p:spPr>
            <a:xfrm>
              <a:off x="1656732" y="1774358"/>
              <a:ext cx="1038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General 30 - 39</a:t>
              </a:r>
              <a:endPara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7BEC59BE-328E-4451-97E3-7BF636CAEEB2}"/>
              </a:ext>
            </a:extLst>
          </p:cNvPr>
          <p:cNvGrpSpPr/>
          <p:nvPr/>
        </p:nvGrpSpPr>
        <p:grpSpPr>
          <a:xfrm>
            <a:off x="4413100" y="2892216"/>
            <a:ext cx="2175338" cy="2074860"/>
            <a:chOff x="1513081" y="1774358"/>
            <a:chExt cx="2175338" cy="2074860"/>
          </a:xfrm>
        </p:grpSpPr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3A7D0AA8-6B04-4BA7-B8CA-F0CC285952A8}"/>
                </a:ext>
              </a:extLst>
            </p:cNvPr>
            <p:cNvGrpSpPr/>
            <p:nvPr/>
          </p:nvGrpSpPr>
          <p:grpSpPr>
            <a:xfrm>
              <a:off x="2471736" y="1866177"/>
              <a:ext cx="1216683" cy="1983041"/>
              <a:chOff x="4305558" y="1157302"/>
              <a:chExt cx="2155427" cy="3513077"/>
            </a:xfrm>
          </p:grpSpPr>
          <p:pic>
            <p:nvPicPr>
              <p:cNvPr id="74" name="Gráfico 73">
                <a:extLst>
                  <a:ext uri="{FF2B5EF4-FFF2-40B4-BE49-F238E27FC236}">
                    <a16:creationId xmlns:a16="http://schemas.microsoft.com/office/drawing/2014/main" id="{68EFF8F3-5B13-47B8-8ABC-50C9DDF8F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98896" y="1157302"/>
                <a:ext cx="1362089" cy="3513077"/>
              </a:xfrm>
              <a:prstGeom prst="rect">
                <a:avLst/>
              </a:prstGeom>
            </p:spPr>
          </p:pic>
          <p:pic>
            <p:nvPicPr>
              <p:cNvPr id="76" name="Gráfico 75">
                <a:extLst>
                  <a:ext uri="{FF2B5EF4-FFF2-40B4-BE49-F238E27FC236}">
                    <a16:creationId xmlns:a16="http://schemas.microsoft.com/office/drawing/2014/main" id="{3DDC5DCC-F358-4DDB-BD9D-C29CCD784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05558" y="1502687"/>
                <a:ext cx="793338" cy="3083853"/>
              </a:xfrm>
              <a:prstGeom prst="rect">
                <a:avLst/>
              </a:prstGeom>
            </p:spPr>
          </p:pic>
        </p:grp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361304FA-FCDA-4577-A036-5BF9229A4479}"/>
                </a:ext>
              </a:extLst>
            </p:cNvPr>
            <p:cNvGrpSpPr/>
            <p:nvPr/>
          </p:nvGrpSpPr>
          <p:grpSpPr>
            <a:xfrm>
              <a:off x="1513081" y="2441451"/>
              <a:ext cx="923580" cy="246221"/>
              <a:chOff x="2651643" y="2096466"/>
              <a:chExt cx="1636178" cy="436195"/>
            </a:xfrm>
          </p:grpSpPr>
          <p:sp>
            <p:nvSpPr>
              <p:cNvPr id="72" name="Triángulo isósceles 71">
                <a:extLst>
                  <a:ext uri="{FF2B5EF4-FFF2-40B4-BE49-F238E27FC236}">
                    <a16:creationId xmlns:a16="http://schemas.microsoft.com/office/drawing/2014/main" id="{D8824372-12FD-483A-8B61-BA44E0F0E994}"/>
                  </a:ext>
                </a:extLst>
              </p:cNvPr>
              <p:cNvSpPr/>
              <p:nvPr/>
            </p:nvSpPr>
            <p:spPr>
              <a:xfrm rot="5400000">
                <a:off x="3986063" y="2187597"/>
                <a:ext cx="324110" cy="279407"/>
              </a:xfrm>
              <a:prstGeom prst="triangle">
                <a:avLst/>
              </a:prstGeom>
              <a:solidFill>
                <a:srgbClr val="8094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3" name="CaixaDeTexto 1">
                <a:extLst>
                  <a:ext uri="{FF2B5EF4-FFF2-40B4-BE49-F238E27FC236}">
                    <a16:creationId xmlns:a16="http://schemas.microsoft.com/office/drawing/2014/main" id="{6D4A7961-BE3C-4F36-B113-CAFB0F390E1D}"/>
                  </a:ext>
                </a:extLst>
              </p:cNvPr>
              <p:cNvSpPr txBox="1"/>
              <p:nvPr/>
            </p:nvSpPr>
            <p:spPr>
              <a:xfrm>
                <a:off x="2651643" y="2096466"/>
                <a:ext cx="1358837" cy="43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000" b="1" dirty="0">
                    <a:solidFill>
                      <a:srgbClr val="685BC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72,68</a:t>
                </a:r>
                <a:endParaRPr lang="es-ES" sz="10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71" name="CaixaDeTexto 1">
              <a:extLst>
                <a:ext uri="{FF2B5EF4-FFF2-40B4-BE49-F238E27FC236}">
                  <a16:creationId xmlns:a16="http://schemas.microsoft.com/office/drawing/2014/main" id="{E7E97EE8-D1B4-4BFB-B050-46CDE8BC0F83}"/>
                </a:ext>
              </a:extLst>
            </p:cNvPr>
            <p:cNvSpPr txBox="1"/>
            <p:nvPr/>
          </p:nvSpPr>
          <p:spPr>
            <a:xfrm>
              <a:off x="1656732" y="1774358"/>
              <a:ext cx="1038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685BC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General 60 - 69</a:t>
              </a:r>
              <a:endParaRPr lang="es-ES" sz="1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0" name="CaixaDeTexto 1">
            <a:extLst>
              <a:ext uri="{FF2B5EF4-FFF2-40B4-BE49-F238E27FC236}">
                <a16:creationId xmlns:a16="http://schemas.microsoft.com/office/drawing/2014/main" id="{8AA805A0-81E0-40C9-8D37-1101FEB4DC8D}"/>
              </a:ext>
            </a:extLst>
          </p:cNvPr>
          <p:cNvSpPr txBox="1"/>
          <p:nvPr/>
        </p:nvSpPr>
        <p:spPr>
          <a:xfrm>
            <a:off x="291269" y="633892"/>
            <a:ext cx="1875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Con la edad empeora algo la percepción de salud pero se mantiene a buen nivel.</a:t>
            </a:r>
          </a:p>
        </p:txBody>
      </p:sp>
      <p:sp>
        <p:nvSpPr>
          <p:cNvPr id="81" name="8 CuadroTexto">
            <a:extLst>
              <a:ext uri="{FF2B5EF4-FFF2-40B4-BE49-F238E27FC236}">
                <a16:creationId xmlns:a16="http://schemas.microsoft.com/office/drawing/2014/main" id="{B4C516D4-2B9F-456B-9ED5-2B56959A0CD4}"/>
              </a:ext>
            </a:extLst>
          </p:cNvPr>
          <p:cNvSpPr txBox="1"/>
          <p:nvPr/>
        </p:nvSpPr>
        <p:spPr>
          <a:xfrm>
            <a:off x="5330836" y="1103487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82" name="8 CuadroTexto">
            <a:extLst>
              <a:ext uri="{FF2B5EF4-FFF2-40B4-BE49-F238E27FC236}">
                <a16:creationId xmlns:a16="http://schemas.microsoft.com/office/drawing/2014/main" id="{531629B5-2B36-43EE-8B22-E615AFE6A831}"/>
              </a:ext>
            </a:extLst>
          </p:cNvPr>
          <p:cNvSpPr txBox="1"/>
          <p:nvPr/>
        </p:nvSpPr>
        <p:spPr>
          <a:xfrm>
            <a:off x="5330836" y="2183606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Ayuda médico</a:t>
            </a:r>
          </a:p>
        </p:txBody>
      </p:sp>
      <p:sp>
        <p:nvSpPr>
          <p:cNvPr id="83" name="8 CuadroTexto">
            <a:extLst>
              <a:ext uri="{FF2B5EF4-FFF2-40B4-BE49-F238E27FC236}">
                <a16:creationId xmlns:a16="http://schemas.microsoft.com/office/drawing/2014/main" id="{E84DB801-60D3-4FAC-84DE-5F7AD28E72C0}"/>
              </a:ext>
            </a:extLst>
          </p:cNvPr>
          <p:cNvSpPr txBox="1"/>
          <p:nvPr/>
        </p:nvSpPr>
        <p:spPr>
          <a:xfrm>
            <a:off x="5330836" y="1657221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Zona de riesgo</a:t>
            </a:r>
          </a:p>
        </p:txBody>
      </p:sp>
      <p:sp>
        <p:nvSpPr>
          <p:cNvPr id="84" name="8 CuadroTexto">
            <a:extLst>
              <a:ext uri="{FF2B5EF4-FFF2-40B4-BE49-F238E27FC236}">
                <a16:creationId xmlns:a16="http://schemas.microsoft.com/office/drawing/2014/main" id="{26FED949-AB6C-41D9-A474-6B36363CDAFE}"/>
              </a:ext>
            </a:extLst>
          </p:cNvPr>
          <p:cNvSpPr txBox="1"/>
          <p:nvPr/>
        </p:nvSpPr>
        <p:spPr>
          <a:xfrm>
            <a:off x="7607765" y="1102379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85" name="8 CuadroTexto">
            <a:extLst>
              <a:ext uri="{FF2B5EF4-FFF2-40B4-BE49-F238E27FC236}">
                <a16:creationId xmlns:a16="http://schemas.microsoft.com/office/drawing/2014/main" id="{629F55EE-9236-42A8-8A97-7DA36328C20F}"/>
              </a:ext>
            </a:extLst>
          </p:cNvPr>
          <p:cNvSpPr txBox="1"/>
          <p:nvPr/>
        </p:nvSpPr>
        <p:spPr>
          <a:xfrm>
            <a:off x="7607765" y="2182498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Ayuda médico</a:t>
            </a:r>
          </a:p>
        </p:txBody>
      </p:sp>
      <p:sp>
        <p:nvSpPr>
          <p:cNvPr id="86" name="8 CuadroTexto">
            <a:extLst>
              <a:ext uri="{FF2B5EF4-FFF2-40B4-BE49-F238E27FC236}">
                <a16:creationId xmlns:a16="http://schemas.microsoft.com/office/drawing/2014/main" id="{02EA06E2-D4B0-477D-B909-3CB8C94B7C11}"/>
              </a:ext>
            </a:extLst>
          </p:cNvPr>
          <p:cNvSpPr txBox="1"/>
          <p:nvPr/>
        </p:nvSpPr>
        <p:spPr>
          <a:xfrm>
            <a:off x="7607765" y="1656113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Zona de riesgo</a:t>
            </a:r>
          </a:p>
        </p:txBody>
      </p:sp>
      <p:sp>
        <p:nvSpPr>
          <p:cNvPr id="87" name="8 CuadroTexto">
            <a:extLst>
              <a:ext uri="{FF2B5EF4-FFF2-40B4-BE49-F238E27FC236}">
                <a16:creationId xmlns:a16="http://schemas.microsoft.com/office/drawing/2014/main" id="{1AE23A1D-AC1D-4F27-9103-1EE3FFBFBF55}"/>
              </a:ext>
            </a:extLst>
          </p:cNvPr>
          <p:cNvSpPr txBox="1"/>
          <p:nvPr/>
        </p:nvSpPr>
        <p:spPr>
          <a:xfrm>
            <a:off x="3150535" y="3404400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88" name="8 CuadroTexto">
            <a:extLst>
              <a:ext uri="{FF2B5EF4-FFF2-40B4-BE49-F238E27FC236}">
                <a16:creationId xmlns:a16="http://schemas.microsoft.com/office/drawing/2014/main" id="{7E9157F3-0E0C-45B3-A03B-105499473E31}"/>
              </a:ext>
            </a:extLst>
          </p:cNvPr>
          <p:cNvSpPr txBox="1"/>
          <p:nvPr/>
        </p:nvSpPr>
        <p:spPr>
          <a:xfrm>
            <a:off x="3150535" y="4484519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Ayuda médico</a:t>
            </a:r>
          </a:p>
        </p:txBody>
      </p:sp>
      <p:sp>
        <p:nvSpPr>
          <p:cNvPr id="89" name="8 CuadroTexto">
            <a:extLst>
              <a:ext uri="{FF2B5EF4-FFF2-40B4-BE49-F238E27FC236}">
                <a16:creationId xmlns:a16="http://schemas.microsoft.com/office/drawing/2014/main" id="{69A219B4-784B-4414-9D02-AC8669438923}"/>
              </a:ext>
            </a:extLst>
          </p:cNvPr>
          <p:cNvSpPr txBox="1"/>
          <p:nvPr/>
        </p:nvSpPr>
        <p:spPr>
          <a:xfrm>
            <a:off x="3150535" y="3958134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Zona de riesgo</a:t>
            </a:r>
          </a:p>
        </p:txBody>
      </p:sp>
      <p:sp>
        <p:nvSpPr>
          <p:cNvPr id="90" name="8 CuadroTexto">
            <a:extLst>
              <a:ext uri="{FF2B5EF4-FFF2-40B4-BE49-F238E27FC236}">
                <a16:creationId xmlns:a16="http://schemas.microsoft.com/office/drawing/2014/main" id="{873C6ABD-438E-43FE-A91A-4B1BB92F3591}"/>
              </a:ext>
            </a:extLst>
          </p:cNvPr>
          <p:cNvSpPr txBox="1"/>
          <p:nvPr/>
        </p:nvSpPr>
        <p:spPr>
          <a:xfrm>
            <a:off x="5336680" y="3404400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91" name="8 CuadroTexto">
            <a:extLst>
              <a:ext uri="{FF2B5EF4-FFF2-40B4-BE49-F238E27FC236}">
                <a16:creationId xmlns:a16="http://schemas.microsoft.com/office/drawing/2014/main" id="{3113B652-B734-41D6-A8AA-43C57DEE2C41}"/>
              </a:ext>
            </a:extLst>
          </p:cNvPr>
          <p:cNvSpPr txBox="1"/>
          <p:nvPr/>
        </p:nvSpPr>
        <p:spPr>
          <a:xfrm>
            <a:off x="5336680" y="4484519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Ayuda médico</a:t>
            </a:r>
          </a:p>
        </p:txBody>
      </p:sp>
      <p:sp>
        <p:nvSpPr>
          <p:cNvPr id="92" name="8 CuadroTexto">
            <a:extLst>
              <a:ext uri="{FF2B5EF4-FFF2-40B4-BE49-F238E27FC236}">
                <a16:creationId xmlns:a16="http://schemas.microsoft.com/office/drawing/2014/main" id="{F677EBC8-4916-4975-BADC-E9B01E7228BA}"/>
              </a:ext>
            </a:extLst>
          </p:cNvPr>
          <p:cNvSpPr txBox="1"/>
          <p:nvPr/>
        </p:nvSpPr>
        <p:spPr>
          <a:xfrm>
            <a:off x="5336680" y="3958134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Zona de riesgo</a:t>
            </a:r>
          </a:p>
        </p:txBody>
      </p:sp>
      <p:sp>
        <p:nvSpPr>
          <p:cNvPr id="93" name="8 CuadroTexto">
            <a:extLst>
              <a:ext uri="{FF2B5EF4-FFF2-40B4-BE49-F238E27FC236}">
                <a16:creationId xmlns:a16="http://schemas.microsoft.com/office/drawing/2014/main" id="{486E6985-2F9C-416F-86B0-FFAE0335FD13}"/>
              </a:ext>
            </a:extLst>
          </p:cNvPr>
          <p:cNvSpPr txBox="1"/>
          <p:nvPr/>
        </p:nvSpPr>
        <p:spPr>
          <a:xfrm>
            <a:off x="7605957" y="3403071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Zona de bienestar</a:t>
            </a:r>
          </a:p>
        </p:txBody>
      </p:sp>
      <p:sp>
        <p:nvSpPr>
          <p:cNvPr id="94" name="8 CuadroTexto">
            <a:extLst>
              <a:ext uri="{FF2B5EF4-FFF2-40B4-BE49-F238E27FC236}">
                <a16:creationId xmlns:a16="http://schemas.microsoft.com/office/drawing/2014/main" id="{C3D4ED88-A306-4395-A7E9-1B91269E7015}"/>
              </a:ext>
            </a:extLst>
          </p:cNvPr>
          <p:cNvSpPr txBox="1"/>
          <p:nvPr/>
        </p:nvSpPr>
        <p:spPr>
          <a:xfrm>
            <a:off x="7605957" y="4483190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Ayuda médico</a:t>
            </a:r>
          </a:p>
        </p:txBody>
      </p:sp>
      <p:sp>
        <p:nvSpPr>
          <p:cNvPr id="95" name="8 CuadroTexto">
            <a:extLst>
              <a:ext uri="{FF2B5EF4-FFF2-40B4-BE49-F238E27FC236}">
                <a16:creationId xmlns:a16="http://schemas.microsoft.com/office/drawing/2014/main" id="{54D4493F-DC8C-4337-8768-CA75AC8AD6D6}"/>
              </a:ext>
            </a:extLst>
          </p:cNvPr>
          <p:cNvSpPr txBox="1"/>
          <p:nvPr/>
        </p:nvSpPr>
        <p:spPr>
          <a:xfrm>
            <a:off x="7605957" y="3956805"/>
            <a:ext cx="54186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600" dirty="0">
                <a:latin typeface="GT Walsheim" panose="02000503020000020003" pitchFamily="2" charset="0"/>
                <a:ea typeface="Verdana" panose="020B0604030504040204" pitchFamily="34" charset="0"/>
              </a:rPr>
              <a:t>Zona de riesgo</a:t>
            </a:r>
          </a:p>
        </p:txBody>
      </p:sp>
    </p:spTree>
    <p:extLst>
      <p:ext uri="{BB962C8B-B14F-4D97-AF65-F5344CB8AC3E}">
        <p14:creationId xmlns:p14="http://schemas.microsoft.com/office/powerpoint/2010/main" val="1665294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8F995979-6290-4570-B2B9-8A02373A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5014" y="1717300"/>
            <a:ext cx="7429071" cy="3093690"/>
          </a:xfrm>
          <a:prstGeom prst="rect">
            <a:avLst/>
          </a:prstGeom>
        </p:spPr>
      </p:pic>
      <p:grpSp>
        <p:nvGrpSpPr>
          <p:cNvPr id="148" name="Grupo 147">
            <a:extLst>
              <a:ext uri="{FF2B5EF4-FFF2-40B4-BE49-F238E27FC236}">
                <a16:creationId xmlns:a16="http://schemas.microsoft.com/office/drawing/2014/main" id="{FC6BFEF9-F7FF-4E9F-A791-1FF5059F90C6}"/>
              </a:ext>
            </a:extLst>
          </p:cNvPr>
          <p:cNvGrpSpPr/>
          <p:nvPr/>
        </p:nvGrpSpPr>
        <p:grpSpPr>
          <a:xfrm>
            <a:off x="3321608" y="1494570"/>
            <a:ext cx="744883" cy="803002"/>
            <a:chOff x="3274257" y="1666376"/>
            <a:chExt cx="744883" cy="803002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E30CD69D-0C23-4E54-B7D8-9F05AC599350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322B88F6-9A38-49C3-B89C-94E7A2E6F6FE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4" name="CaixaDeTexto 1">
                <a:extLst>
                  <a:ext uri="{FF2B5EF4-FFF2-40B4-BE49-F238E27FC236}">
                    <a16:creationId xmlns:a16="http://schemas.microsoft.com/office/drawing/2014/main" id="{1660A343-BDF9-450C-8B4C-CBC240F21F80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68,71</a:t>
                </a:r>
              </a:p>
            </p:txBody>
          </p:sp>
        </p:grpSp>
        <p:pic>
          <p:nvPicPr>
            <p:cNvPr id="139" name="Gráfico 138">
              <a:extLst>
                <a:ext uri="{FF2B5EF4-FFF2-40B4-BE49-F238E27FC236}">
                  <a16:creationId xmlns:a16="http://schemas.microsoft.com/office/drawing/2014/main" id="{E9974BB1-B69C-470E-95DA-E0B4C74CA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F4F9F568-3B91-43B9-BC66-45F6F62AEFE9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id="{28D87586-C260-4E85-BC9D-9BEA7EBD7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B4D0C235-6345-4A0D-A1D9-9942876DB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149" name="Grupo 148">
            <a:extLst>
              <a:ext uri="{FF2B5EF4-FFF2-40B4-BE49-F238E27FC236}">
                <a16:creationId xmlns:a16="http://schemas.microsoft.com/office/drawing/2014/main" id="{53F4654A-E9CA-4D7E-A18A-6377FD8BB75E}"/>
              </a:ext>
            </a:extLst>
          </p:cNvPr>
          <p:cNvGrpSpPr/>
          <p:nvPr/>
        </p:nvGrpSpPr>
        <p:grpSpPr>
          <a:xfrm>
            <a:off x="3563035" y="4032020"/>
            <a:ext cx="744883" cy="803002"/>
            <a:chOff x="3274257" y="1666376"/>
            <a:chExt cx="744883" cy="803002"/>
          </a:xfrm>
        </p:grpSpPr>
        <p:grpSp>
          <p:nvGrpSpPr>
            <p:cNvPr id="150" name="Grupo 149">
              <a:extLst>
                <a:ext uri="{FF2B5EF4-FFF2-40B4-BE49-F238E27FC236}">
                  <a16:creationId xmlns:a16="http://schemas.microsoft.com/office/drawing/2014/main" id="{790D7EF6-D705-4E01-B920-9D2FE5898EF8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155" name="Rectángulo 154">
                <a:extLst>
                  <a:ext uri="{FF2B5EF4-FFF2-40B4-BE49-F238E27FC236}">
                    <a16:creationId xmlns:a16="http://schemas.microsoft.com/office/drawing/2014/main" id="{36598DEF-E0A1-4CFC-82C6-96721848C42B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56" name="CaixaDeTexto 1">
                <a:extLst>
                  <a:ext uri="{FF2B5EF4-FFF2-40B4-BE49-F238E27FC236}">
                    <a16:creationId xmlns:a16="http://schemas.microsoft.com/office/drawing/2014/main" id="{7ED5799B-C073-4110-A7EF-465FBC64AD7C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72,40</a:t>
                </a:r>
              </a:p>
            </p:txBody>
          </p:sp>
        </p:grpSp>
        <p:pic>
          <p:nvPicPr>
            <p:cNvPr id="151" name="Gráfico 150">
              <a:extLst>
                <a:ext uri="{FF2B5EF4-FFF2-40B4-BE49-F238E27FC236}">
                  <a16:creationId xmlns:a16="http://schemas.microsoft.com/office/drawing/2014/main" id="{D21A05D3-8FC5-485D-8ADB-59876E3BE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152" name="Grupo 151">
              <a:extLst>
                <a:ext uri="{FF2B5EF4-FFF2-40B4-BE49-F238E27FC236}">
                  <a16:creationId xmlns:a16="http://schemas.microsoft.com/office/drawing/2014/main" id="{D8F6BD29-4C3E-4337-BCD7-27ED22FAE44F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153" name="Gráfico 152">
                <a:extLst>
                  <a:ext uri="{FF2B5EF4-FFF2-40B4-BE49-F238E27FC236}">
                    <a16:creationId xmlns:a16="http://schemas.microsoft.com/office/drawing/2014/main" id="{C14BBE50-6F4B-4FD1-9EF5-9E9CB3D50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154" name="Gráfico 153">
                <a:extLst>
                  <a:ext uri="{FF2B5EF4-FFF2-40B4-BE49-F238E27FC236}">
                    <a16:creationId xmlns:a16="http://schemas.microsoft.com/office/drawing/2014/main" id="{CA0E86FB-C23F-40BE-BF0C-D2668CF49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157" name="Grupo 156">
            <a:extLst>
              <a:ext uri="{FF2B5EF4-FFF2-40B4-BE49-F238E27FC236}">
                <a16:creationId xmlns:a16="http://schemas.microsoft.com/office/drawing/2014/main" id="{885C1DB2-37B3-41F7-9A4F-3C917511F602}"/>
              </a:ext>
            </a:extLst>
          </p:cNvPr>
          <p:cNvGrpSpPr/>
          <p:nvPr/>
        </p:nvGrpSpPr>
        <p:grpSpPr>
          <a:xfrm>
            <a:off x="3539231" y="3107881"/>
            <a:ext cx="744883" cy="803002"/>
            <a:chOff x="3274257" y="1666376"/>
            <a:chExt cx="744883" cy="803002"/>
          </a:xfrm>
        </p:grpSpPr>
        <p:grpSp>
          <p:nvGrpSpPr>
            <p:cNvPr id="158" name="Grupo 157">
              <a:extLst>
                <a:ext uri="{FF2B5EF4-FFF2-40B4-BE49-F238E27FC236}">
                  <a16:creationId xmlns:a16="http://schemas.microsoft.com/office/drawing/2014/main" id="{AB1CDE37-7FD0-45B4-957D-316DB286F02B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163" name="Rectángulo 162">
                <a:extLst>
                  <a:ext uri="{FF2B5EF4-FFF2-40B4-BE49-F238E27FC236}">
                    <a16:creationId xmlns:a16="http://schemas.microsoft.com/office/drawing/2014/main" id="{027F498D-E895-4F1A-A5F1-0A32C892DFA8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64" name="CaixaDeTexto 1">
                <a:extLst>
                  <a:ext uri="{FF2B5EF4-FFF2-40B4-BE49-F238E27FC236}">
                    <a16:creationId xmlns:a16="http://schemas.microsoft.com/office/drawing/2014/main" id="{6D8582AE-6B6E-4FA7-B32D-54B18E3BEAC6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72,86</a:t>
                </a:r>
              </a:p>
            </p:txBody>
          </p:sp>
        </p:grpSp>
        <p:pic>
          <p:nvPicPr>
            <p:cNvPr id="159" name="Gráfico 158">
              <a:extLst>
                <a:ext uri="{FF2B5EF4-FFF2-40B4-BE49-F238E27FC236}">
                  <a16:creationId xmlns:a16="http://schemas.microsoft.com/office/drawing/2014/main" id="{C67D0076-DF70-446A-A549-6AD610DCA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160" name="Grupo 159">
              <a:extLst>
                <a:ext uri="{FF2B5EF4-FFF2-40B4-BE49-F238E27FC236}">
                  <a16:creationId xmlns:a16="http://schemas.microsoft.com/office/drawing/2014/main" id="{F46A2167-D433-4C82-843E-ED882B7E69CB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161" name="Gráfico 160">
                <a:extLst>
                  <a:ext uri="{FF2B5EF4-FFF2-40B4-BE49-F238E27FC236}">
                    <a16:creationId xmlns:a16="http://schemas.microsoft.com/office/drawing/2014/main" id="{039B29E7-1C94-498A-8922-966908A7F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162" name="Gráfico 161">
                <a:extLst>
                  <a:ext uri="{FF2B5EF4-FFF2-40B4-BE49-F238E27FC236}">
                    <a16:creationId xmlns:a16="http://schemas.microsoft.com/office/drawing/2014/main" id="{1D06E457-885C-429E-887A-7E0E68C5C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165" name="Grupo 164">
            <a:extLst>
              <a:ext uri="{FF2B5EF4-FFF2-40B4-BE49-F238E27FC236}">
                <a16:creationId xmlns:a16="http://schemas.microsoft.com/office/drawing/2014/main" id="{A42DF220-609C-4963-A712-DE4D4DEB847B}"/>
              </a:ext>
            </a:extLst>
          </p:cNvPr>
          <p:cNvGrpSpPr/>
          <p:nvPr/>
        </p:nvGrpSpPr>
        <p:grpSpPr>
          <a:xfrm>
            <a:off x="2771800" y="2536852"/>
            <a:ext cx="744883" cy="803002"/>
            <a:chOff x="3274257" y="1666376"/>
            <a:chExt cx="744883" cy="803002"/>
          </a:xfrm>
        </p:grpSpPr>
        <p:grpSp>
          <p:nvGrpSpPr>
            <p:cNvPr id="166" name="Grupo 165">
              <a:extLst>
                <a:ext uri="{FF2B5EF4-FFF2-40B4-BE49-F238E27FC236}">
                  <a16:creationId xmlns:a16="http://schemas.microsoft.com/office/drawing/2014/main" id="{0121D363-7591-43AA-A6A6-7AEE601E34E1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171" name="Rectángulo 170">
                <a:extLst>
                  <a:ext uri="{FF2B5EF4-FFF2-40B4-BE49-F238E27FC236}">
                    <a16:creationId xmlns:a16="http://schemas.microsoft.com/office/drawing/2014/main" id="{611A1601-7EAE-4234-A5E3-DCDB61DC312C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72" name="CaixaDeTexto 1">
                <a:extLst>
                  <a:ext uri="{FF2B5EF4-FFF2-40B4-BE49-F238E27FC236}">
                    <a16:creationId xmlns:a16="http://schemas.microsoft.com/office/drawing/2014/main" id="{31BCFE79-92C5-4034-8597-D10E307658C9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76,06</a:t>
                </a:r>
              </a:p>
            </p:txBody>
          </p:sp>
        </p:grpSp>
        <p:pic>
          <p:nvPicPr>
            <p:cNvPr id="167" name="Gráfico 166">
              <a:extLst>
                <a:ext uri="{FF2B5EF4-FFF2-40B4-BE49-F238E27FC236}">
                  <a16:creationId xmlns:a16="http://schemas.microsoft.com/office/drawing/2014/main" id="{F90AC5FA-8C68-461C-9236-270EE52A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168" name="Grupo 167">
              <a:extLst>
                <a:ext uri="{FF2B5EF4-FFF2-40B4-BE49-F238E27FC236}">
                  <a16:creationId xmlns:a16="http://schemas.microsoft.com/office/drawing/2014/main" id="{565F334E-D783-48FD-97C3-97D3E819CA31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169" name="Gráfico 168">
                <a:extLst>
                  <a:ext uri="{FF2B5EF4-FFF2-40B4-BE49-F238E27FC236}">
                    <a16:creationId xmlns:a16="http://schemas.microsoft.com/office/drawing/2014/main" id="{248F8697-510B-48F9-A736-DE8EE31C4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170" name="Gráfico 169">
                <a:extLst>
                  <a:ext uri="{FF2B5EF4-FFF2-40B4-BE49-F238E27FC236}">
                    <a16:creationId xmlns:a16="http://schemas.microsoft.com/office/drawing/2014/main" id="{BAA18F87-BCFE-4B21-9E30-391EE03B9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173" name="Grupo 172">
            <a:extLst>
              <a:ext uri="{FF2B5EF4-FFF2-40B4-BE49-F238E27FC236}">
                <a16:creationId xmlns:a16="http://schemas.microsoft.com/office/drawing/2014/main" id="{AF45CC16-38FB-4608-9901-A97161550E71}"/>
              </a:ext>
            </a:extLst>
          </p:cNvPr>
          <p:cNvGrpSpPr/>
          <p:nvPr/>
        </p:nvGrpSpPr>
        <p:grpSpPr>
          <a:xfrm>
            <a:off x="8044429" y="3221045"/>
            <a:ext cx="744883" cy="803002"/>
            <a:chOff x="3274257" y="1666376"/>
            <a:chExt cx="744883" cy="803002"/>
          </a:xfrm>
        </p:grpSpPr>
        <p:grpSp>
          <p:nvGrpSpPr>
            <p:cNvPr id="174" name="Grupo 173">
              <a:extLst>
                <a:ext uri="{FF2B5EF4-FFF2-40B4-BE49-F238E27FC236}">
                  <a16:creationId xmlns:a16="http://schemas.microsoft.com/office/drawing/2014/main" id="{E4306547-4826-44E1-BFCF-1C53585DBBBA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179" name="Rectángulo 178">
                <a:extLst>
                  <a:ext uri="{FF2B5EF4-FFF2-40B4-BE49-F238E27FC236}">
                    <a16:creationId xmlns:a16="http://schemas.microsoft.com/office/drawing/2014/main" id="{304FA058-6B79-46FE-A8DC-6CD0EEC13D0D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80" name="CaixaDeTexto 1">
                <a:extLst>
                  <a:ext uri="{FF2B5EF4-FFF2-40B4-BE49-F238E27FC236}">
                    <a16:creationId xmlns:a16="http://schemas.microsoft.com/office/drawing/2014/main" id="{F3F61CA4-DD97-466D-90DA-36BB29531723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70,10</a:t>
                </a:r>
              </a:p>
            </p:txBody>
          </p:sp>
        </p:grpSp>
        <p:pic>
          <p:nvPicPr>
            <p:cNvPr id="175" name="Gráfico 174">
              <a:extLst>
                <a:ext uri="{FF2B5EF4-FFF2-40B4-BE49-F238E27FC236}">
                  <a16:creationId xmlns:a16="http://schemas.microsoft.com/office/drawing/2014/main" id="{34395CDA-94AA-4D43-A66B-F89A257F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176" name="Grupo 175">
              <a:extLst>
                <a:ext uri="{FF2B5EF4-FFF2-40B4-BE49-F238E27FC236}">
                  <a16:creationId xmlns:a16="http://schemas.microsoft.com/office/drawing/2014/main" id="{5C44399C-E726-4161-B9E8-BDAC1B89E8FA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177" name="Gráfico 176">
                <a:extLst>
                  <a:ext uri="{FF2B5EF4-FFF2-40B4-BE49-F238E27FC236}">
                    <a16:creationId xmlns:a16="http://schemas.microsoft.com/office/drawing/2014/main" id="{D0883DDB-DDFE-470F-AC1D-8A586351F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178" name="Gráfico 177">
                <a:extLst>
                  <a:ext uri="{FF2B5EF4-FFF2-40B4-BE49-F238E27FC236}">
                    <a16:creationId xmlns:a16="http://schemas.microsoft.com/office/drawing/2014/main" id="{B87E3E21-B075-4B87-A00D-CD817BEDF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AF812D83-15D8-4878-8009-4EDDC18452F1}"/>
              </a:ext>
            </a:extLst>
          </p:cNvPr>
          <p:cNvGrpSpPr/>
          <p:nvPr/>
        </p:nvGrpSpPr>
        <p:grpSpPr>
          <a:xfrm>
            <a:off x="7903972" y="2207617"/>
            <a:ext cx="744883" cy="803002"/>
            <a:chOff x="3274257" y="1666376"/>
            <a:chExt cx="744883" cy="803002"/>
          </a:xfrm>
        </p:grpSpPr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id="{C9E42CCC-311D-4DE4-9A28-4F72FF67956D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187" name="Rectángulo 186">
                <a:extLst>
                  <a:ext uri="{FF2B5EF4-FFF2-40B4-BE49-F238E27FC236}">
                    <a16:creationId xmlns:a16="http://schemas.microsoft.com/office/drawing/2014/main" id="{47667719-3728-441F-B203-C4B890673DB7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88" name="CaixaDeTexto 1">
                <a:extLst>
                  <a:ext uri="{FF2B5EF4-FFF2-40B4-BE49-F238E27FC236}">
                    <a16:creationId xmlns:a16="http://schemas.microsoft.com/office/drawing/2014/main" id="{6FB2BA6C-7F4A-4BFF-8FD0-524D2BC4E57B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73,53</a:t>
                </a:r>
              </a:p>
            </p:txBody>
          </p:sp>
        </p:grpSp>
        <p:pic>
          <p:nvPicPr>
            <p:cNvPr id="183" name="Gráfico 182">
              <a:extLst>
                <a:ext uri="{FF2B5EF4-FFF2-40B4-BE49-F238E27FC236}">
                  <a16:creationId xmlns:a16="http://schemas.microsoft.com/office/drawing/2014/main" id="{2200BFBC-6A27-41CC-A3C9-1F3BCCCE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184" name="Grupo 183">
              <a:extLst>
                <a:ext uri="{FF2B5EF4-FFF2-40B4-BE49-F238E27FC236}">
                  <a16:creationId xmlns:a16="http://schemas.microsoft.com/office/drawing/2014/main" id="{B8D7F0EF-5DA4-4001-B84F-A41457B53C40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185" name="Gráfico 184">
                <a:extLst>
                  <a:ext uri="{FF2B5EF4-FFF2-40B4-BE49-F238E27FC236}">
                    <a16:creationId xmlns:a16="http://schemas.microsoft.com/office/drawing/2014/main" id="{5C63C333-0044-4EBA-B069-E9F0AA18A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186" name="Gráfico 185">
                <a:extLst>
                  <a:ext uri="{FF2B5EF4-FFF2-40B4-BE49-F238E27FC236}">
                    <a16:creationId xmlns:a16="http://schemas.microsoft.com/office/drawing/2014/main" id="{53D9B040-81D4-457E-9201-4DA4C6F90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189" name="Grupo 188">
            <a:extLst>
              <a:ext uri="{FF2B5EF4-FFF2-40B4-BE49-F238E27FC236}">
                <a16:creationId xmlns:a16="http://schemas.microsoft.com/office/drawing/2014/main" id="{2757B194-7D99-487F-B664-769A84473711}"/>
              </a:ext>
            </a:extLst>
          </p:cNvPr>
          <p:cNvGrpSpPr/>
          <p:nvPr/>
        </p:nvGrpSpPr>
        <p:grpSpPr>
          <a:xfrm>
            <a:off x="5929108" y="3010619"/>
            <a:ext cx="744883" cy="803002"/>
            <a:chOff x="3274257" y="1666376"/>
            <a:chExt cx="744883" cy="803002"/>
          </a:xfrm>
        </p:grpSpPr>
        <p:grpSp>
          <p:nvGrpSpPr>
            <p:cNvPr id="190" name="Grupo 189">
              <a:extLst>
                <a:ext uri="{FF2B5EF4-FFF2-40B4-BE49-F238E27FC236}">
                  <a16:creationId xmlns:a16="http://schemas.microsoft.com/office/drawing/2014/main" id="{3AD753AE-1F39-4FEB-A75D-7210522949E9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195" name="Rectángulo 194">
                <a:extLst>
                  <a:ext uri="{FF2B5EF4-FFF2-40B4-BE49-F238E27FC236}">
                    <a16:creationId xmlns:a16="http://schemas.microsoft.com/office/drawing/2014/main" id="{CE579744-CE4A-4087-8604-58D05984AB34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96" name="CaixaDeTexto 1">
                <a:extLst>
                  <a:ext uri="{FF2B5EF4-FFF2-40B4-BE49-F238E27FC236}">
                    <a16:creationId xmlns:a16="http://schemas.microsoft.com/office/drawing/2014/main" id="{B034A1D9-0044-40D7-83F2-E3885FD80769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71,76</a:t>
                </a:r>
              </a:p>
            </p:txBody>
          </p:sp>
        </p:grpSp>
        <p:pic>
          <p:nvPicPr>
            <p:cNvPr id="191" name="Gráfico 190">
              <a:extLst>
                <a:ext uri="{FF2B5EF4-FFF2-40B4-BE49-F238E27FC236}">
                  <a16:creationId xmlns:a16="http://schemas.microsoft.com/office/drawing/2014/main" id="{E538F248-7798-4F91-9F52-C305A25C3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192" name="Grupo 191">
              <a:extLst>
                <a:ext uri="{FF2B5EF4-FFF2-40B4-BE49-F238E27FC236}">
                  <a16:creationId xmlns:a16="http://schemas.microsoft.com/office/drawing/2014/main" id="{23F3997F-203D-4C1E-85AD-F277133EC645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193" name="Gráfico 192">
                <a:extLst>
                  <a:ext uri="{FF2B5EF4-FFF2-40B4-BE49-F238E27FC236}">
                    <a16:creationId xmlns:a16="http://schemas.microsoft.com/office/drawing/2014/main" id="{0E7C8CDD-D692-4F1D-AD8E-D62E7E5E0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194" name="Gráfico 193">
                <a:extLst>
                  <a:ext uri="{FF2B5EF4-FFF2-40B4-BE49-F238E27FC236}">
                    <a16:creationId xmlns:a16="http://schemas.microsoft.com/office/drawing/2014/main" id="{BC9F9B3C-88E6-4F3E-99DF-C224B2B5E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197" name="Grupo 196">
            <a:extLst>
              <a:ext uri="{FF2B5EF4-FFF2-40B4-BE49-F238E27FC236}">
                <a16:creationId xmlns:a16="http://schemas.microsoft.com/office/drawing/2014/main" id="{E24DB769-1CBA-4858-AE0A-23ACBED05953}"/>
              </a:ext>
            </a:extLst>
          </p:cNvPr>
          <p:cNvGrpSpPr/>
          <p:nvPr/>
        </p:nvGrpSpPr>
        <p:grpSpPr>
          <a:xfrm>
            <a:off x="5076195" y="3351400"/>
            <a:ext cx="744883" cy="803002"/>
            <a:chOff x="3274257" y="1666376"/>
            <a:chExt cx="744883" cy="803002"/>
          </a:xfrm>
        </p:grpSpPr>
        <p:grpSp>
          <p:nvGrpSpPr>
            <p:cNvPr id="198" name="Grupo 197">
              <a:extLst>
                <a:ext uri="{FF2B5EF4-FFF2-40B4-BE49-F238E27FC236}">
                  <a16:creationId xmlns:a16="http://schemas.microsoft.com/office/drawing/2014/main" id="{BDDFE4ED-F086-4E7A-A87A-E88DDC5F6A81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03" name="Rectángulo 202">
                <a:extLst>
                  <a:ext uri="{FF2B5EF4-FFF2-40B4-BE49-F238E27FC236}">
                    <a16:creationId xmlns:a16="http://schemas.microsoft.com/office/drawing/2014/main" id="{0CAB6522-A54D-49B4-8F7C-45BA43A87237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CaixaDeTexto 1">
                <a:extLst>
                  <a:ext uri="{FF2B5EF4-FFF2-40B4-BE49-F238E27FC236}">
                    <a16:creationId xmlns:a16="http://schemas.microsoft.com/office/drawing/2014/main" id="{6BBD6743-FA12-45BD-8CB2-030BE172B762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72,62</a:t>
                </a:r>
              </a:p>
            </p:txBody>
          </p:sp>
        </p:grpSp>
        <p:pic>
          <p:nvPicPr>
            <p:cNvPr id="199" name="Gráfico 198">
              <a:extLst>
                <a:ext uri="{FF2B5EF4-FFF2-40B4-BE49-F238E27FC236}">
                  <a16:creationId xmlns:a16="http://schemas.microsoft.com/office/drawing/2014/main" id="{09F82D1C-9E37-4040-A9AE-9E1A197BB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00" name="Grupo 199">
              <a:extLst>
                <a:ext uri="{FF2B5EF4-FFF2-40B4-BE49-F238E27FC236}">
                  <a16:creationId xmlns:a16="http://schemas.microsoft.com/office/drawing/2014/main" id="{207F245C-C1FA-479E-98E1-FEF3AA9111D0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01" name="Gráfico 200">
                <a:extLst>
                  <a:ext uri="{FF2B5EF4-FFF2-40B4-BE49-F238E27FC236}">
                    <a16:creationId xmlns:a16="http://schemas.microsoft.com/office/drawing/2014/main" id="{DE23F2FC-21AE-432A-9C44-6F050D1AA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02" name="Gráfico 201">
                <a:extLst>
                  <a:ext uri="{FF2B5EF4-FFF2-40B4-BE49-F238E27FC236}">
                    <a16:creationId xmlns:a16="http://schemas.microsoft.com/office/drawing/2014/main" id="{45911874-84ED-4F93-BCF8-41466ED4F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06" name="Grupo 205">
            <a:extLst>
              <a:ext uri="{FF2B5EF4-FFF2-40B4-BE49-F238E27FC236}">
                <a16:creationId xmlns:a16="http://schemas.microsoft.com/office/drawing/2014/main" id="{EDAA0A19-5BF2-4D18-91CE-79B6832EED00}"/>
              </a:ext>
            </a:extLst>
          </p:cNvPr>
          <p:cNvGrpSpPr/>
          <p:nvPr/>
        </p:nvGrpSpPr>
        <p:grpSpPr>
          <a:xfrm>
            <a:off x="4231078" y="2642598"/>
            <a:ext cx="744883" cy="803002"/>
            <a:chOff x="3274257" y="1666376"/>
            <a:chExt cx="744883" cy="803002"/>
          </a:xfrm>
        </p:grpSpPr>
        <p:grpSp>
          <p:nvGrpSpPr>
            <p:cNvPr id="207" name="Grupo 206">
              <a:extLst>
                <a:ext uri="{FF2B5EF4-FFF2-40B4-BE49-F238E27FC236}">
                  <a16:creationId xmlns:a16="http://schemas.microsoft.com/office/drawing/2014/main" id="{AB6042AA-77D7-4340-A212-20A735B011BF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12" name="Rectángulo 211">
                <a:extLst>
                  <a:ext uri="{FF2B5EF4-FFF2-40B4-BE49-F238E27FC236}">
                    <a16:creationId xmlns:a16="http://schemas.microsoft.com/office/drawing/2014/main" id="{DCF4C856-3569-4FBC-891C-43533CF9C7C5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13" name="CaixaDeTexto 1">
                <a:extLst>
                  <a:ext uri="{FF2B5EF4-FFF2-40B4-BE49-F238E27FC236}">
                    <a16:creationId xmlns:a16="http://schemas.microsoft.com/office/drawing/2014/main" id="{27322155-0BB2-46A3-84BC-3550885C5D27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72,71</a:t>
                </a:r>
              </a:p>
            </p:txBody>
          </p:sp>
        </p:grpSp>
        <p:pic>
          <p:nvPicPr>
            <p:cNvPr id="208" name="Gráfico 207">
              <a:extLst>
                <a:ext uri="{FF2B5EF4-FFF2-40B4-BE49-F238E27FC236}">
                  <a16:creationId xmlns:a16="http://schemas.microsoft.com/office/drawing/2014/main" id="{D3DCEC6A-0949-4AF6-AEE5-E9E912E4E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09" name="Grupo 208">
              <a:extLst>
                <a:ext uri="{FF2B5EF4-FFF2-40B4-BE49-F238E27FC236}">
                  <a16:creationId xmlns:a16="http://schemas.microsoft.com/office/drawing/2014/main" id="{2E806419-E75E-481F-94DB-B9041A77B3B3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10" name="Gráfico 209">
                <a:extLst>
                  <a:ext uri="{FF2B5EF4-FFF2-40B4-BE49-F238E27FC236}">
                    <a16:creationId xmlns:a16="http://schemas.microsoft.com/office/drawing/2014/main" id="{18B77A7A-CDEE-49F5-83F4-EB2BC8775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11" name="Gráfico 210">
                <a:extLst>
                  <a:ext uri="{FF2B5EF4-FFF2-40B4-BE49-F238E27FC236}">
                    <a16:creationId xmlns:a16="http://schemas.microsoft.com/office/drawing/2014/main" id="{9A1EE457-2393-4740-A874-855138F13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14" name="Grupo 213">
            <a:extLst>
              <a:ext uri="{FF2B5EF4-FFF2-40B4-BE49-F238E27FC236}">
                <a16:creationId xmlns:a16="http://schemas.microsoft.com/office/drawing/2014/main" id="{9A416229-D14D-434C-B574-9AEFEAD710B4}"/>
              </a:ext>
            </a:extLst>
          </p:cNvPr>
          <p:cNvGrpSpPr/>
          <p:nvPr/>
        </p:nvGrpSpPr>
        <p:grpSpPr>
          <a:xfrm>
            <a:off x="4808995" y="2297572"/>
            <a:ext cx="744883" cy="803002"/>
            <a:chOff x="3274257" y="1666376"/>
            <a:chExt cx="744883" cy="803002"/>
          </a:xfrm>
        </p:grpSpPr>
        <p:grpSp>
          <p:nvGrpSpPr>
            <p:cNvPr id="215" name="Grupo 214">
              <a:extLst>
                <a:ext uri="{FF2B5EF4-FFF2-40B4-BE49-F238E27FC236}">
                  <a16:creationId xmlns:a16="http://schemas.microsoft.com/office/drawing/2014/main" id="{B8408601-B45B-4305-9445-00CDC425F857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20" name="Rectángulo 219">
                <a:extLst>
                  <a:ext uri="{FF2B5EF4-FFF2-40B4-BE49-F238E27FC236}">
                    <a16:creationId xmlns:a16="http://schemas.microsoft.com/office/drawing/2014/main" id="{48B76424-9784-428B-A1F6-9659E46E6A76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21" name="CaixaDeTexto 1">
                <a:extLst>
                  <a:ext uri="{FF2B5EF4-FFF2-40B4-BE49-F238E27FC236}">
                    <a16:creationId xmlns:a16="http://schemas.microsoft.com/office/drawing/2014/main" id="{B5129036-CF97-40F5-8308-5437180A8AFE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74,79</a:t>
                </a:r>
              </a:p>
            </p:txBody>
          </p:sp>
        </p:grpSp>
        <p:pic>
          <p:nvPicPr>
            <p:cNvPr id="216" name="Gráfico 215">
              <a:extLst>
                <a:ext uri="{FF2B5EF4-FFF2-40B4-BE49-F238E27FC236}">
                  <a16:creationId xmlns:a16="http://schemas.microsoft.com/office/drawing/2014/main" id="{BA7C7EE5-CF48-4FA9-925A-36AD6A06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17" name="Grupo 216">
              <a:extLst>
                <a:ext uri="{FF2B5EF4-FFF2-40B4-BE49-F238E27FC236}">
                  <a16:creationId xmlns:a16="http://schemas.microsoft.com/office/drawing/2014/main" id="{189612F5-5068-4F54-82D7-833F556B26BB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18" name="Gráfico 217">
                <a:extLst>
                  <a:ext uri="{FF2B5EF4-FFF2-40B4-BE49-F238E27FC236}">
                    <a16:creationId xmlns:a16="http://schemas.microsoft.com/office/drawing/2014/main" id="{A895652A-4D77-402C-A69F-A99A6FC37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19" name="Gráfico 218">
                <a:extLst>
                  <a:ext uri="{FF2B5EF4-FFF2-40B4-BE49-F238E27FC236}">
                    <a16:creationId xmlns:a16="http://schemas.microsoft.com/office/drawing/2014/main" id="{E70281D6-12F3-4C8F-8DF8-F50FEEBC8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22" name="Grupo 221">
            <a:extLst>
              <a:ext uri="{FF2B5EF4-FFF2-40B4-BE49-F238E27FC236}">
                <a16:creationId xmlns:a16="http://schemas.microsoft.com/office/drawing/2014/main" id="{6B7D8264-8468-46FE-8C97-1720E6F2E943}"/>
              </a:ext>
            </a:extLst>
          </p:cNvPr>
          <p:cNvGrpSpPr/>
          <p:nvPr/>
        </p:nvGrpSpPr>
        <p:grpSpPr>
          <a:xfrm>
            <a:off x="3769877" y="2060635"/>
            <a:ext cx="773006" cy="803002"/>
            <a:chOff x="3274257" y="1666376"/>
            <a:chExt cx="773006" cy="803002"/>
          </a:xfrm>
        </p:grpSpPr>
        <p:grpSp>
          <p:nvGrpSpPr>
            <p:cNvPr id="223" name="Grupo 222">
              <a:extLst>
                <a:ext uri="{FF2B5EF4-FFF2-40B4-BE49-F238E27FC236}">
                  <a16:creationId xmlns:a16="http://schemas.microsoft.com/office/drawing/2014/main" id="{A2D71CF0-BF75-4145-B0DB-BFB55459C4C3}"/>
                </a:ext>
              </a:extLst>
            </p:cNvPr>
            <p:cNvGrpSpPr/>
            <p:nvPr/>
          </p:nvGrpSpPr>
          <p:grpSpPr>
            <a:xfrm>
              <a:off x="3274257" y="1666376"/>
              <a:ext cx="773006" cy="246222"/>
              <a:chOff x="1223370" y="3102635"/>
              <a:chExt cx="850306" cy="270844"/>
            </a:xfrm>
          </p:grpSpPr>
          <p:sp>
            <p:nvSpPr>
              <p:cNvPr id="228" name="Rectángulo 227">
                <a:extLst>
                  <a:ext uri="{FF2B5EF4-FFF2-40B4-BE49-F238E27FC236}">
                    <a16:creationId xmlns:a16="http://schemas.microsoft.com/office/drawing/2014/main" id="{A8BE1353-7748-4831-BA54-A3DC97333060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29" name="CaixaDeTexto 1">
                <a:extLst>
                  <a:ext uri="{FF2B5EF4-FFF2-40B4-BE49-F238E27FC236}">
                    <a16:creationId xmlns:a16="http://schemas.microsoft.com/office/drawing/2014/main" id="{79E710C5-0628-4871-8B4C-5127AAA19757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32485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73,00</a:t>
                </a:r>
              </a:p>
            </p:txBody>
          </p:sp>
        </p:grpSp>
        <p:pic>
          <p:nvPicPr>
            <p:cNvPr id="224" name="Gráfico 223">
              <a:extLst>
                <a:ext uri="{FF2B5EF4-FFF2-40B4-BE49-F238E27FC236}">
                  <a16:creationId xmlns:a16="http://schemas.microsoft.com/office/drawing/2014/main" id="{9B7278D3-579B-43BC-B437-D2523EDE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25" name="Grupo 224">
              <a:extLst>
                <a:ext uri="{FF2B5EF4-FFF2-40B4-BE49-F238E27FC236}">
                  <a16:creationId xmlns:a16="http://schemas.microsoft.com/office/drawing/2014/main" id="{439BF627-2C8B-4EF5-8A75-AA2E7BFF37FB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26" name="Gráfico 225">
                <a:extLst>
                  <a:ext uri="{FF2B5EF4-FFF2-40B4-BE49-F238E27FC236}">
                    <a16:creationId xmlns:a16="http://schemas.microsoft.com/office/drawing/2014/main" id="{0E11A273-9D26-4213-9FEA-FCB20CBB6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27" name="Gráfico 226">
                <a:extLst>
                  <a:ext uri="{FF2B5EF4-FFF2-40B4-BE49-F238E27FC236}">
                    <a16:creationId xmlns:a16="http://schemas.microsoft.com/office/drawing/2014/main" id="{ACF08330-02F7-4369-B30F-A0CC6C756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39" name="Grupo 238">
            <a:extLst>
              <a:ext uri="{FF2B5EF4-FFF2-40B4-BE49-F238E27FC236}">
                <a16:creationId xmlns:a16="http://schemas.microsoft.com/office/drawing/2014/main" id="{2D8A0912-36AB-4533-B4B6-48AF29D3E8AA}"/>
              </a:ext>
            </a:extLst>
          </p:cNvPr>
          <p:cNvGrpSpPr/>
          <p:nvPr/>
        </p:nvGrpSpPr>
        <p:grpSpPr>
          <a:xfrm>
            <a:off x="6637726" y="2357083"/>
            <a:ext cx="744883" cy="803002"/>
            <a:chOff x="3274257" y="1666376"/>
            <a:chExt cx="744883" cy="803002"/>
          </a:xfrm>
        </p:grpSpPr>
        <p:grpSp>
          <p:nvGrpSpPr>
            <p:cNvPr id="240" name="Grupo 239">
              <a:extLst>
                <a:ext uri="{FF2B5EF4-FFF2-40B4-BE49-F238E27FC236}">
                  <a16:creationId xmlns:a16="http://schemas.microsoft.com/office/drawing/2014/main" id="{2F623C23-053F-459B-9457-98B46A979BAB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45" name="Rectángulo 244">
                <a:extLst>
                  <a:ext uri="{FF2B5EF4-FFF2-40B4-BE49-F238E27FC236}">
                    <a16:creationId xmlns:a16="http://schemas.microsoft.com/office/drawing/2014/main" id="{01ECF42F-8EA4-41D8-AE8A-D2DE6301EFF4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46" name="CaixaDeTexto 1">
                <a:extLst>
                  <a:ext uri="{FF2B5EF4-FFF2-40B4-BE49-F238E27FC236}">
                    <a16:creationId xmlns:a16="http://schemas.microsoft.com/office/drawing/2014/main" id="{3C8BE13E-C630-4734-93AC-9AE470E1C804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71,19</a:t>
                </a:r>
              </a:p>
            </p:txBody>
          </p:sp>
        </p:grpSp>
        <p:pic>
          <p:nvPicPr>
            <p:cNvPr id="241" name="Gráfico 240">
              <a:extLst>
                <a:ext uri="{FF2B5EF4-FFF2-40B4-BE49-F238E27FC236}">
                  <a16:creationId xmlns:a16="http://schemas.microsoft.com/office/drawing/2014/main" id="{A43C0F6E-DF7E-413B-977D-061E853F9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42" name="Grupo 241">
              <a:extLst>
                <a:ext uri="{FF2B5EF4-FFF2-40B4-BE49-F238E27FC236}">
                  <a16:creationId xmlns:a16="http://schemas.microsoft.com/office/drawing/2014/main" id="{FA48DD61-A92E-4932-A6BD-D655D20714BB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43" name="Gráfico 242">
                <a:extLst>
                  <a:ext uri="{FF2B5EF4-FFF2-40B4-BE49-F238E27FC236}">
                    <a16:creationId xmlns:a16="http://schemas.microsoft.com/office/drawing/2014/main" id="{75CDF461-67AB-4379-9117-559BAA536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44" name="Gráfico 243">
                <a:extLst>
                  <a:ext uri="{FF2B5EF4-FFF2-40B4-BE49-F238E27FC236}">
                    <a16:creationId xmlns:a16="http://schemas.microsoft.com/office/drawing/2014/main" id="{4736A399-7325-4BF1-A9E9-F03B8589F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47" name="Grupo 246">
            <a:extLst>
              <a:ext uri="{FF2B5EF4-FFF2-40B4-BE49-F238E27FC236}">
                <a16:creationId xmlns:a16="http://schemas.microsoft.com/office/drawing/2014/main" id="{E1F5DD74-9963-4034-AD47-11B00E07CBDB}"/>
              </a:ext>
            </a:extLst>
          </p:cNvPr>
          <p:cNvGrpSpPr/>
          <p:nvPr/>
        </p:nvGrpSpPr>
        <p:grpSpPr>
          <a:xfrm>
            <a:off x="4336796" y="1193988"/>
            <a:ext cx="744883" cy="803002"/>
            <a:chOff x="3274257" y="1666376"/>
            <a:chExt cx="744883" cy="803002"/>
          </a:xfrm>
        </p:grpSpPr>
        <p:grpSp>
          <p:nvGrpSpPr>
            <p:cNvPr id="248" name="Grupo 247">
              <a:extLst>
                <a:ext uri="{FF2B5EF4-FFF2-40B4-BE49-F238E27FC236}">
                  <a16:creationId xmlns:a16="http://schemas.microsoft.com/office/drawing/2014/main" id="{4F5E4440-40AA-4DE6-914D-B6A685044A0A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53" name="Rectángulo 252">
                <a:extLst>
                  <a:ext uri="{FF2B5EF4-FFF2-40B4-BE49-F238E27FC236}">
                    <a16:creationId xmlns:a16="http://schemas.microsoft.com/office/drawing/2014/main" id="{2BD02420-5F67-46B0-8E51-FAB6E51F2C81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54" name="CaixaDeTexto 1">
                <a:extLst>
                  <a:ext uri="{FF2B5EF4-FFF2-40B4-BE49-F238E27FC236}">
                    <a16:creationId xmlns:a16="http://schemas.microsoft.com/office/drawing/2014/main" id="{E4EBFF00-E471-479D-83DC-2FE27D7AC8F7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71,00</a:t>
                </a:r>
              </a:p>
            </p:txBody>
          </p:sp>
        </p:grpSp>
        <p:pic>
          <p:nvPicPr>
            <p:cNvPr id="249" name="Gráfico 248">
              <a:extLst>
                <a:ext uri="{FF2B5EF4-FFF2-40B4-BE49-F238E27FC236}">
                  <a16:creationId xmlns:a16="http://schemas.microsoft.com/office/drawing/2014/main" id="{3C5056FA-CDE2-49A8-B650-F112EDDF4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50" name="Grupo 249">
              <a:extLst>
                <a:ext uri="{FF2B5EF4-FFF2-40B4-BE49-F238E27FC236}">
                  <a16:creationId xmlns:a16="http://schemas.microsoft.com/office/drawing/2014/main" id="{9B17317F-20D6-4B46-ACB0-FD2AA8199163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51" name="Gráfico 250">
                <a:extLst>
                  <a:ext uri="{FF2B5EF4-FFF2-40B4-BE49-F238E27FC236}">
                    <a16:creationId xmlns:a16="http://schemas.microsoft.com/office/drawing/2014/main" id="{358C9A2A-E78C-4BFF-8B9E-A6C22C218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52" name="Gráfico 251">
                <a:extLst>
                  <a:ext uri="{FF2B5EF4-FFF2-40B4-BE49-F238E27FC236}">
                    <a16:creationId xmlns:a16="http://schemas.microsoft.com/office/drawing/2014/main" id="{12024570-FB25-4473-BE40-3A8941B55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55" name="Grupo 254">
            <a:extLst>
              <a:ext uri="{FF2B5EF4-FFF2-40B4-BE49-F238E27FC236}">
                <a16:creationId xmlns:a16="http://schemas.microsoft.com/office/drawing/2014/main" id="{37EF62BE-20BA-4950-BD8C-24077F983D79}"/>
              </a:ext>
            </a:extLst>
          </p:cNvPr>
          <p:cNvGrpSpPr/>
          <p:nvPr/>
        </p:nvGrpSpPr>
        <p:grpSpPr>
          <a:xfrm>
            <a:off x="5080399" y="1332167"/>
            <a:ext cx="744883" cy="803002"/>
            <a:chOff x="3274257" y="1666376"/>
            <a:chExt cx="744883" cy="803002"/>
          </a:xfrm>
        </p:grpSpPr>
        <p:grpSp>
          <p:nvGrpSpPr>
            <p:cNvPr id="256" name="Grupo 255">
              <a:extLst>
                <a:ext uri="{FF2B5EF4-FFF2-40B4-BE49-F238E27FC236}">
                  <a16:creationId xmlns:a16="http://schemas.microsoft.com/office/drawing/2014/main" id="{DB6C238B-366F-4560-9F54-ADB6D15BC215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61" name="Rectángulo 260">
                <a:extLst>
                  <a:ext uri="{FF2B5EF4-FFF2-40B4-BE49-F238E27FC236}">
                    <a16:creationId xmlns:a16="http://schemas.microsoft.com/office/drawing/2014/main" id="{CB1B0387-FFE8-4A6F-8493-6602E2905AF0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62" name="CaixaDeTexto 1">
                <a:extLst>
                  <a:ext uri="{FF2B5EF4-FFF2-40B4-BE49-F238E27FC236}">
                    <a16:creationId xmlns:a16="http://schemas.microsoft.com/office/drawing/2014/main" id="{2A240065-9B1E-46F2-9248-19EE8D014FB8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73,54</a:t>
                </a:r>
              </a:p>
            </p:txBody>
          </p:sp>
        </p:grpSp>
        <p:pic>
          <p:nvPicPr>
            <p:cNvPr id="257" name="Gráfico 256">
              <a:extLst>
                <a:ext uri="{FF2B5EF4-FFF2-40B4-BE49-F238E27FC236}">
                  <a16:creationId xmlns:a16="http://schemas.microsoft.com/office/drawing/2014/main" id="{967E91AF-AD4A-4CD7-90B9-5DA410088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58" name="Grupo 257">
              <a:extLst>
                <a:ext uri="{FF2B5EF4-FFF2-40B4-BE49-F238E27FC236}">
                  <a16:creationId xmlns:a16="http://schemas.microsoft.com/office/drawing/2014/main" id="{F567290A-5D0B-482C-BA24-EE6E8246288F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59" name="Gráfico 258">
                <a:extLst>
                  <a:ext uri="{FF2B5EF4-FFF2-40B4-BE49-F238E27FC236}">
                    <a16:creationId xmlns:a16="http://schemas.microsoft.com/office/drawing/2014/main" id="{87C42927-D996-4956-92AC-1E3CE5EED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60" name="Gráfico 259">
                <a:extLst>
                  <a:ext uri="{FF2B5EF4-FFF2-40B4-BE49-F238E27FC236}">
                    <a16:creationId xmlns:a16="http://schemas.microsoft.com/office/drawing/2014/main" id="{9DB0C848-0F6B-4487-A37D-2A05B8BDC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63" name="Grupo 262">
            <a:extLst>
              <a:ext uri="{FF2B5EF4-FFF2-40B4-BE49-F238E27FC236}">
                <a16:creationId xmlns:a16="http://schemas.microsoft.com/office/drawing/2014/main" id="{3C06D164-F60C-4A15-8189-8B5755E3842C}"/>
              </a:ext>
            </a:extLst>
          </p:cNvPr>
          <p:cNvGrpSpPr/>
          <p:nvPr/>
        </p:nvGrpSpPr>
        <p:grpSpPr>
          <a:xfrm>
            <a:off x="5818298" y="1419395"/>
            <a:ext cx="744883" cy="803002"/>
            <a:chOff x="3274257" y="1666376"/>
            <a:chExt cx="744883" cy="803002"/>
          </a:xfrm>
        </p:grpSpPr>
        <p:grpSp>
          <p:nvGrpSpPr>
            <p:cNvPr id="264" name="Grupo 263">
              <a:extLst>
                <a:ext uri="{FF2B5EF4-FFF2-40B4-BE49-F238E27FC236}">
                  <a16:creationId xmlns:a16="http://schemas.microsoft.com/office/drawing/2014/main" id="{5E330AD8-6904-4DC7-8A9D-372A0AE8442E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69" name="Rectángulo 268">
                <a:extLst>
                  <a:ext uri="{FF2B5EF4-FFF2-40B4-BE49-F238E27FC236}">
                    <a16:creationId xmlns:a16="http://schemas.microsoft.com/office/drawing/2014/main" id="{FF0FDC19-D012-43A7-9C82-B2C1E4953A01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70" name="CaixaDeTexto 1">
                <a:extLst>
                  <a:ext uri="{FF2B5EF4-FFF2-40B4-BE49-F238E27FC236}">
                    <a16:creationId xmlns:a16="http://schemas.microsoft.com/office/drawing/2014/main" id="{69EC12F1-7310-4859-B1EF-C45578023605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72,67</a:t>
                </a:r>
              </a:p>
            </p:txBody>
          </p:sp>
        </p:grpSp>
        <p:pic>
          <p:nvPicPr>
            <p:cNvPr id="265" name="Gráfico 264">
              <a:extLst>
                <a:ext uri="{FF2B5EF4-FFF2-40B4-BE49-F238E27FC236}">
                  <a16:creationId xmlns:a16="http://schemas.microsoft.com/office/drawing/2014/main" id="{88B408A2-699D-475F-B86B-F78BCC248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66" name="Grupo 265">
              <a:extLst>
                <a:ext uri="{FF2B5EF4-FFF2-40B4-BE49-F238E27FC236}">
                  <a16:creationId xmlns:a16="http://schemas.microsoft.com/office/drawing/2014/main" id="{1BEB1783-199C-459C-82B9-D388C01E7AEE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67" name="Gráfico 266">
                <a:extLst>
                  <a:ext uri="{FF2B5EF4-FFF2-40B4-BE49-F238E27FC236}">
                    <a16:creationId xmlns:a16="http://schemas.microsoft.com/office/drawing/2014/main" id="{40F1B2AC-4108-44EC-A68C-5FB2833DC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68" name="Gráfico 267">
                <a:extLst>
                  <a:ext uri="{FF2B5EF4-FFF2-40B4-BE49-F238E27FC236}">
                    <a16:creationId xmlns:a16="http://schemas.microsoft.com/office/drawing/2014/main" id="{7096F8D9-F995-40D4-9775-1E49CB3D6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71" name="Grupo 270">
            <a:extLst>
              <a:ext uri="{FF2B5EF4-FFF2-40B4-BE49-F238E27FC236}">
                <a16:creationId xmlns:a16="http://schemas.microsoft.com/office/drawing/2014/main" id="{E9D889DC-B464-4908-8732-8B3863FEA345}"/>
              </a:ext>
            </a:extLst>
          </p:cNvPr>
          <p:cNvGrpSpPr/>
          <p:nvPr/>
        </p:nvGrpSpPr>
        <p:grpSpPr>
          <a:xfrm>
            <a:off x="6563736" y="1560958"/>
            <a:ext cx="783978" cy="803002"/>
            <a:chOff x="3274256" y="1666376"/>
            <a:chExt cx="783978" cy="803002"/>
          </a:xfrm>
        </p:grpSpPr>
        <p:grpSp>
          <p:nvGrpSpPr>
            <p:cNvPr id="272" name="Grupo 271">
              <a:extLst>
                <a:ext uri="{FF2B5EF4-FFF2-40B4-BE49-F238E27FC236}">
                  <a16:creationId xmlns:a16="http://schemas.microsoft.com/office/drawing/2014/main" id="{A08FBA32-2CAA-4908-A88B-98CF78DFA139}"/>
                </a:ext>
              </a:extLst>
            </p:cNvPr>
            <p:cNvGrpSpPr/>
            <p:nvPr/>
          </p:nvGrpSpPr>
          <p:grpSpPr>
            <a:xfrm>
              <a:off x="3274256" y="1666376"/>
              <a:ext cx="783978" cy="246222"/>
              <a:chOff x="1223370" y="3102635"/>
              <a:chExt cx="862376" cy="270844"/>
            </a:xfrm>
          </p:grpSpPr>
          <p:sp>
            <p:nvSpPr>
              <p:cNvPr id="277" name="Rectángulo 276">
                <a:extLst>
                  <a:ext uri="{FF2B5EF4-FFF2-40B4-BE49-F238E27FC236}">
                    <a16:creationId xmlns:a16="http://schemas.microsoft.com/office/drawing/2014/main" id="{18221F29-ADE9-4C3C-9741-9B91A39B51E4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78" name="CaixaDeTexto 1">
                <a:extLst>
                  <a:ext uri="{FF2B5EF4-FFF2-40B4-BE49-F238E27FC236}">
                    <a16:creationId xmlns:a16="http://schemas.microsoft.com/office/drawing/2014/main" id="{88F7A793-F79B-4CAA-9A89-C435E00FF373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44555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70,40</a:t>
                </a:r>
              </a:p>
            </p:txBody>
          </p:sp>
        </p:grpSp>
        <p:pic>
          <p:nvPicPr>
            <p:cNvPr id="273" name="Gráfico 272">
              <a:extLst>
                <a:ext uri="{FF2B5EF4-FFF2-40B4-BE49-F238E27FC236}">
                  <a16:creationId xmlns:a16="http://schemas.microsoft.com/office/drawing/2014/main" id="{63BEF985-B120-4A0B-96E5-79DA78BA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74" name="Grupo 273">
              <a:extLst>
                <a:ext uri="{FF2B5EF4-FFF2-40B4-BE49-F238E27FC236}">
                  <a16:creationId xmlns:a16="http://schemas.microsoft.com/office/drawing/2014/main" id="{16D0CDB9-F1BB-4A55-B080-D123625EFAB7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75" name="Gráfico 274">
                <a:extLst>
                  <a:ext uri="{FF2B5EF4-FFF2-40B4-BE49-F238E27FC236}">
                    <a16:creationId xmlns:a16="http://schemas.microsoft.com/office/drawing/2014/main" id="{A0B0B6AA-8EFE-47DD-8B50-B8AC59F5E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76" name="Gráfico 275">
                <a:extLst>
                  <a:ext uri="{FF2B5EF4-FFF2-40B4-BE49-F238E27FC236}">
                    <a16:creationId xmlns:a16="http://schemas.microsoft.com/office/drawing/2014/main" id="{BBB1B89F-0F4A-489E-8774-87AF72582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grpSp>
        <p:nvGrpSpPr>
          <p:cNvPr id="279" name="Grupo 278">
            <a:extLst>
              <a:ext uri="{FF2B5EF4-FFF2-40B4-BE49-F238E27FC236}">
                <a16:creationId xmlns:a16="http://schemas.microsoft.com/office/drawing/2014/main" id="{8D60A273-55E4-420B-9A3F-707867E046EA}"/>
              </a:ext>
            </a:extLst>
          </p:cNvPr>
          <p:cNvGrpSpPr/>
          <p:nvPr/>
        </p:nvGrpSpPr>
        <p:grpSpPr>
          <a:xfrm>
            <a:off x="5940936" y="1920236"/>
            <a:ext cx="744883" cy="803002"/>
            <a:chOff x="3274257" y="1666376"/>
            <a:chExt cx="744883" cy="803002"/>
          </a:xfrm>
        </p:grpSpPr>
        <p:grpSp>
          <p:nvGrpSpPr>
            <p:cNvPr id="280" name="Grupo 279">
              <a:extLst>
                <a:ext uri="{FF2B5EF4-FFF2-40B4-BE49-F238E27FC236}">
                  <a16:creationId xmlns:a16="http://schemas.microsoft.com/office/drawing/2014/main" id="{9D30B95F-CFEC-41AF-90FF-1746A3C0F97D}"/>
                </a:ext>
              </a:extLst>
            </p:cNvPr>
            <p:cNvGrpSpPr/>
            <p:nvPr/>
          </p:nvGrpSpPr>
          <p:grpSpPr>
            <a:xfrm>
              <a:off x="3274257" y="1666376"/>
              <a:ext cx="744883" cy="246222"/>
              <a:chOff x="1223370" y="3102635"/>
              <a:chExt cx="819371" cy="270844"/>
            </a:xfrm>
          </p:grpSpPr>
          <p:sp>
            <p:nvSpPr>
              <p:cNvPr id="285" name="Rectángulo 284">
                <a:extLst>
                  <a:ext uri="{FF2B5EF4-FFF2-40B4-BE49-F238E27FC236}">
                    <a16:creationId xmlns:a16="http://schemas.microsoft.com/office/drawing/2014/main" id="{46D683C0-2037-4B2C-AFD0-D46FF6ECA1CC}"/>
                  </a:ext>
                </a:extLst>
              </p:cNvPr>
              <p:cNvSpPr/>
              <p:nvPr/>
            </p:nvSpPr>
            <p:spPr>
              <a:xfrm>
                <a:off x="1223370" y="3102635"/>
                <a:ext cx="782091" cy="255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2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86" name="CaixaDeTexto 1">
                <a:extLst>
                  <a:ext uri="{FF2B5EF4-FFF2-40B4-BE49-F238E27FC236}">
                    <a16:creationId xmlns:a16="http://schemas.microsoft.com/office/drawing/2014/main" id="{69E1C5BF-4430-43B5-A0A1-20318875FCB5}"/>
                  </a:ext>
                </a:extLst>
              </p:cNvPr>
              <p:cNvSpPr txBox="1"/>
              <p:nvPr/>
            </p:nvSpPr>
            <p:spPr>
              <a:xfrm>
                <a:off x="1341191" y="3102636"/>
                <a:ext cx="701550" cy="2708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000" b="1" dirty="0">
                    <a:solidFill>
                      <a:srgbClr val="3CDBC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69,49</a:t>
                </a:r>
              </a:p>
            </p:txBody>
          </p:sp>
        </p:grpSp>
        <p:pic>
          <p:nvPicPr>
            <p:cNvPr id="281" name="Gráfico 280">
              <a:extLst>
                <a:ext uri="{FF2B5EF4-FFF2-40B4-BE49-F238E27FC236}">
                  <a16:creationId xmlns:a16="http://schemas.microsoft.com/office/drawing/2014/main" id="{810F2BEC-B23D-41AB-BEE9-AE5FABFCC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9353" y="1722718"/>
              <a:ext cx="97585" cy="130114"/>
            </a:xfrm>
            <a:prstGeom prst="rect">
              <a:avLst/>
            </a:prstGeom>
          </p:spPr>
        </p:pic>
        <p:grpSp>
          <p:nvGrpSpPr>
            <p:cNvPr id="282" name="Grupo 281">
              <a:extLst>
                <a:ext uri="{FF2B5EF4-FFF2-40B4-BE49-F238E27FC236}">
                  <a16:creationId xmlns:a16="http://schemas.microsoft.com/office/drawing/2014/main" id="{56B32BCD-899B-4A90-94B4-8168BCCD1B58}"/>
                </a:ext>
              </a:extLst>
            </p:cNvPr>
            <p:cNvGrpSpPr/>
            <p:nvPr/>
          </p:nvGrpSpPr>
          <p:grpSpPr>
            <a:xfrm>
              <a:off x="3491880" y="1947181"/>
              <a:ext cx="274472" cy="522197"/>
              <a:chOff x="5220072" y="1438415"/>
              <a:chExt cx="332111" cy="631859"/>
            </a:xfrm>
          </p:grpSpPr>
          <p:pic>
            <p:nvPicPr>
              <p:cNvPr id="283" name="Gráfico 282">
                <a:extLst>
                  <a:ext uri="{FF2B5EF4-FFF2-40B4-BE49-F238E27FC236}">
                    <a16:creationId xmlns:a16="http://schemas.microsoft.com/office/drawing/2014/main" id="{DF0430A7-497A-4104-ADC2-3EDCBD464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07198" y="1438415"/>
                <a:ext cx="244985" cy="631859"/>
              </a:xfrm>
              <a:prstGeom prst="rect">
                <a:avLst/>
              </a:prstGeom>
            </p:spPr>
          </p:pic>
          <p:pic>
            <p:nvPicPr>
              <p:cNvPr id="284" name="Gráfico 283">
                <a:extLst>
                  <a:ext uri="{FF2B5EF4-FFF2-40B4-BE49-F238E27FC236}">
                    <a16:creationId xmlns:a16="http://schemas.microsoft.com/office/drawing/2014/main" id="{147C46D1-D8E8-4A07-B406-3D7CD8A14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20072" y="1624968"/>
                <a:ext cx="66566" cy="258752"/>
              </a:xfrm>
              <a:prstGeom prst="rect">
                <a:avLst/>
              </a:prstGeom>
            </p:spPr>
          </p:pic>
        </p:grpSp>
      </p:grpSp>
      <p:sp>
        <p:nvSpPr>
          <p:cNvPr id="142" name="CaixaDeTexto 1">
            <a:extLst>
              <a:ext uri="{FF2B5EF4-FFF2-40B4-BE49-F238E27FC236}">
                <a16:creationId xmlns:a16="http://schemas.microsoft.com/office/drawing/2014/main" id="{29F882A2-41DD-4CFB-A63C-6F562A7E3DAE}"/>
              </a:ext>
            </a:extLst>
          </p:cNvPr>
          <p:cNvSpPr txBox="1"/>
          <p:nvPr/>
        </p:nvSpPr>
        <p:spPr>
          <a:xfrm>
            <a:off x="239668" y="586514"/>
            <a:ext cx="22618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Hay diferencias de hasta 7 puntos de percepción entre comunidades.</a:t>
            </a:r>
          </a:p>
        </p:txBody>
      </p:sp>
      <p:sp>
        <p:nvSpPr>
          <p:cNvPr id="143" name="CaixaDeTexto 1">
            <a:extLst>
              <a:ext uri="{FF2B5EF4-FFF2-40B4-BE49-F238E27FC236}">
                <a16:creationId xmlns:a16="http://schemas.microsoft.com/office/drawing/2014/main" id="{5B00D73D-D699-416A-B8BC-E2801843D443}"/>
              </a:ext>
            </a:extLst>
          </p:cNvPr>
          <p:cNvSpPr txBox="1"/>
          <p:nvPr/>
        </p:nvSpPr>
        <p:spPr>
          <a:xfrm>
            <a:off x="7748048" y="918643"/>
            <a:ext cx="1244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Media Nacional</a:t>
            </a:r>
          </a:p>
        </p:txBody>
      </p:sp>
      <p:sp>
        <p:nvSpPr>
          <p:cNvPr id="144" name="CaixaDeTexto 1">
            <a:extLst>
              <a:ext uri="{FF2B5EF4-FFF2-40B4-BE49-F238E27FC236}">
                <a16:creationId xmlns:a16="http://schemas.microsoft.com/office/drawing/2014/main" id="{307020B6-9EE8-4931-A3F9-D80645729FA4}"/>
              </a:ext>
            </a:extLst>
          </p:cNvPr>
          <p:cNvSpPr txBox="1"/>
          <p:nvPr/>
        </p:nvSpPr>
        <p:spPr>
          <a:xfrm>
            <a:off x="7219751" y="550200"/>
            <a:ext cx="1657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72,65</a:t>
            </a:r>
            <a:endParaRPr lang="es-ES" sz="2800" b="1" dirty="0">
              <a:solidFill>
                <a:srgbClr val="685BC7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5" name="Grupo 204">
            <a:extLst>
              <a:ext uri="{FF2B5EF4-FFF2-40B4-BE49-F238E27FC236}">
                <a16:creationId xmlns:a16="http://schemas.microsoft.com/office/drawing/2014/main" id="{795E7F65-A9A9-4B15-AF3E-BDE6E014E741}"/>
              </a:ext>
            </a:extLst>
          </p:cNvPr>
          <p:cNvGrpSpPr/>
          <p:nvPr/>
        </p:nvGrpSpPr>
        <p:grpSpPr>
          <a:xfrm>
            <a:off x="7401299" y="706015"/>
            <a:ext cx="372142" cy="609912"/>
            <a:chOff x="5220072" y="1438415"/>
            <a:chExt cx="332111" cy="631859"/>
          </a:xfrm>
        </p:grpSpPr>
        <p:pic>
          <p:nvPicPr>
            <p:cNvPr id="230" name="Gráfico 229">
              <a:extLst>
                <a:ext uri="{FF2B5EF4-FFF2-40B4-BE49-F238E27FC236}">
                  <a16:creationId xmlns:a16="http://schemas.microsoft.com/office/drawing/2014/main" id="{988A1E15-12DB-40A5-B431-884D5FEA0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07198" y="1438415"/>
              <a:ext cx="244985" cy="631859"/>
            </a:xfrm>
            <a:prstGeom prst="rect">
              <a:avLst/>
            </a:prstGeom>
          </p:spPr>
        </p:pic>
        <p:pic>
          <p:nvPicPr>
            <p:cNvPr id="231" name="Gráfico 230">
              <a:extLst>
                <a:ext uri="{FF2B5EF4-FFF2-40B4-BE49-F238E27FC236}">
                  <a16:creationId xmlns:a16="http://schemas.microsoft.com/office/drawing/2014/main" id="{72665AA3-A5B5-4E0F-9DD2-9E45E44D6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20072" y="1624968"/>
              <a:ext cx="66566" cy="258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009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9A67BB-28B1-42D4-8685-D7ADE7A26FF0}"/>
              </a:ext>
            </a:extLst>
          </p:cNvPr>
          <p:cNvSpPr txBox="1">
            <a:spLocks/>
          </p:cNvSpPr>
          <p:nvPr/>
        </p:nvSpPr>
        <p:spPr bwMode="auto">
          <a:xfrm>
            <a:off x="420404" y="311918"/>
            <a:ext cx="3719548" cy="20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Tres cosas hay en la vida…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47D9EEB-39FE-4E38-9FCF-BCC6BBBAE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51671"/>
            <a:ext cx="6255668" cy="2238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98479E6-7B14-4AE2-9B6A-DB5B4DB5AC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  <p:sp>
        <p:nvSpPr>
          <p:cNvPr id="5" name="Retângulo 44">
            <a:extLst>
              <a:ext uri="{FF2B5EF4-FFF2-40B4-BE49-F238E27FC236}">
                <a16:creationId xmlns:a16="http://schemas.microsoft.com/office/drawing/2014/main" id="{67ECA4E1-C9B1-40A3-AB2E-0744E870FEF7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246C3CF-3864-4EBE-8BF0-1762E32A2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30" y="258742"/>
            <a:ext cx="4220187" cy="48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86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E49F779-FA29-43E9-959F-7388FB547803}"/>
              </a:ext>
            </a:extLst>
          </p:cNvPr>
          <p:cNvGrpSpPr/>
          <p:nvPr/>
        </p:nvGrpSpPr>
        <p:grpSpPr>
          <a:xfrm>
            <a:off x="5185997" y="699542"/>
            <a:ext cx="1441963" cy="1629552"/>
            <a:chOff x="4788024" y="142038"/>
            <a:chExt cx="1441963" cy="1629552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4B399735-AB84-4DB2-A59A-B762123F3961}"/>
                </a:ext>
              </a:extLst>
            </p:cNvPr>
            <p:cNvGrpSpPr/>
            <p:nvPr/>
          </p:nvGrpSpPr>
          <p:grpSpPr>
            <a:xfrm>
              <a:off x="5728186" y="172816"/>
              <a:ext cx="501801" cy="1598774"/>
              <a:chOff x="5298875" y="167977"/>
              <a:chExt cx="607179" cy="2832326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B46458FE-E0A3-47AC-B40D-73C06F8988BF}"/>
                  </a:ext>
                </a:extLst>
              </p:cNvPr>
              <p:cNvSpPr/>
              <p:nvPr/>
            </p:nvSpPr>
            <p:spPr>
              <a:xfrm>
                <a:off x="5298875" y="167977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F3B4EF6-1667-4995-8317-A06F02C06D5D}"/>
                  </a:ext>
                </a:extLst>
              </p:cNvPr>
              <p:cNvSpPr/>
              <p:nvPr/>
            </p:nvSpPr>
            <p:spPr>
              <a:xfrm>
                <a:off x="5298875" y="625392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80</a:t>
                </a:r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99E13EEE-3BF3-4C58-A856-E1D1AB9AC54C}"/>
                  </a:ext>
                </a:extLst>
              </p:cNvPr>
              <p:cNvSpPr/>
              <p:nvPr/>
            </p:nvSpPr>
            <p:spPr>
              <a:xfrm>
                <a:off x="5298875" y="1082809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60</a:t>
                </a:r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6B4032C8-B384-4EA5-B816-89BFB350378C}"/>
                  </a:ext>
                </a:extLst>
              </p:cNvPr>
              <p:cNvSpPr/>
              <p:nvPr/>
            </p:nvSpPr>
            <p:spPr>
              <a:xfrm>
                <a:off x="5298875" y="1540225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2B9D00A3-78EC-4330-9427-53242399599E}"/>
                  </a:ext>
                </a:extLst>
              </p:cNvPr>
              <p:cNvSpPr/>
              <p:nvPr/>
            </p:nvSpPr>
            <p:spPr>
              <a:xfrm>
                <a:off x="5298875" y="1997642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C663DB67-912D-4A80-AF1E-0E4641B2A9FF}"/>
                  </a:ext>
                </a:extLst>
              </p:cNvPr>
              <p:cNvSpPr/>
              <p:nvPr/>
            </p:nvSpPr>
            <p:spPr>
              <a:xfrm>
                <a:off x="5298875" y="2455057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BE2F7479-3C0F-48C8-AE49-77DC6D0B2C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8994" y="221636"/>
                <a:ext cx="0" cy="2778667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4C0C9714-A4C9-4D85-A82A-768D3CAD7C93}"/>
                </a:ext>
              </a:extLst>
            </p:cNvPr>
            <p:cNvSpPr/>
            <p:nvPr/>
          </p:nvSpPr>
          <p:spPr>
            <a:xfrm>
              <a:off x="4788024" y="142038"/>
              <a:ext cx="9151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Salud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2C64C0BD-E3E1-42CE-8F98-0268FAF00B0A}"/>
              </a:ext>
            </a:extLst>
          </p:cNvPr>
          <p:cNvGrpSpPr/>
          <p:nvPr/>
        </p:nvGrpSpPr>
        <p:grpSpPr>
          <a:xfrm>
            <a:off x="3126507" y="3523222"/>
            <a:ext cx="2535462" cy="914247"/>
            <a:chOff x="2212993" y="3818731"/>
            <a:chExt cx="2535462" cy="914247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BE0300BC-20D6-4779-9E09-45B1796BDE59}"/>
                </a:ext>
              </a:extLst>
            </p:cNvPr>
            <p:cNvGrpSpPr/>
            <p:nvPr/>
          </p:nvGrpSpPr>
          <p:grpSpPr>
            <a:xfrm rot="3303769">
              <a:off x="3491945" y="3476468"/>
              <a:ext cx="914247" cy="1598773"/>
              <a:chOff x="5243228" y="2398143"/>
              <a:chExt cx="1106239" cy="2832325"/>
            </a:xfrm>
          </p:grpSpPr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2F2BA714-7F1E-402B-B8FB-DA204D268C08}"/>
                  </a:ext>
                </a:extLst>
              </p:cNvPr>
              <p:cNvSpPr/>
              <p:nvPr/>
            </p:nvSpPr>
            <p:spPr>
              <a:xfrm>
                <a:off x="5243228" y="2398143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s-ES" sz="1400" b="1" dirty="0">
                    <a:solidFill>
                      <a:srgbClr val="E0457B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71" name="Rectángulo 70">
                <a:extLst>
                  <a:ext uri="{FF2B5EF4-FFF2-40B4-BE49-F238E27FC236}">
                    <a16:creationId xmlns:a16="http://schemas.microsoft.com/office/drawing/2014/main" id="{35620AD9-F9E9-44C7-ADE1-FCA0F816DD6B}"/>
                  </a:ext>
                </a:extLst>
              </p:cNvPr>
              <p:cNvSpPr/>
              <p:nvPr/>
            </p:nvSpPr>
            <p:spPr>
              <a:xfrm>
                <a:off x="5243230" y="2855558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s-ES" sz="1400" b="1" dirty="0">
                    <a:solidFill>
                      <a:srgbClr val="E0457B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72" name="Rectángulo 71">
                <a:extLst>
                  <a:ext uri="{FF2B5EF4-FFF2-40B4-BE49-F238E27FC236}">
                    <a16:creationId xmlns:a16="http://schemas.microsoft.com/office/drawing/2014/main" id="{E0ACE477-8588-490D-8D37-3C9B8CEE215E}"/>
                  </a:ext>
                </a:extLst>
              </p:cNvPr>
              <p:cNvSpPr/>
              <p:nvPr/>
            </p:nvSpPr>
            <p:spPr>
              <a:xfrm>
                <a:off x="5243230" y="3312977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s-ES" sz="1400" b="1" dirty="0">
                    <a:solidFill>
                      <a:srgbClr val="E0457B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73" name="Rectángulo 72">
                <a:extLst>
                  <a:ext uri="{FF2B5EF4-FFF2-40B4-BE49-F238E27FC236}">
                    <a16:creationId xmlns:a16="http://schemas.microsoft.com/office/drawing/2014/main" id="{C53C1720-1122-4660-AF0E-21A35D9B915A}"/>
                  </a:ext>
                </a:extLst>
              </p:cNvPr>
              <p:cNvSpPr/>
              <p:nvPr/>
            </p:nvSpPr>
            <p:spPr>
              <a:xfrm>
                <a:off x="5243230" y="3770392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s-ES" sz="1400" b="1" dirty="0">
                    <a:solidFill>
                      <a:srgbClr val="E0457B"/>
                    </a:solidFill>
                    <a:latin typeface="GT Walsheim Pro" panose="00000500000000000000" pitchFamily="2" charset="0"/>
                  </a:rPr>
                  <a:t>60</a:t>
                </a:r>
              </a:p>
            </p:txBody>
          </p:sp>
          <p:sp>
            <p:nvSpPr>
              <p:cNvPr id="74" name="Rectángulo 73">
                <a:extLst>
                  <a:ext uri="{FF2B5EF4-FFF2-40B4-BE49-F238E27FC236}">
                    <a16:creationId xmlns:a16="http://schemas.microsoft.com/office/drawing/2014/main" id="{27DA6E2E-0893-415F-AB57-0DED59369167}"/>
                  </a:ext>
                </a:extLst>
              </p:cNvPr>
              <p:cNvSpPr/>
              <p:nvPr/>
            </p:nvSpPr>
            <p:spPr>
              <a:xfrm>
                <a:off x="5243230" y="4227809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s-ES" sz="1400" b="1" dirty="0">
                    <a:solidFill>
                      <a:srgbClr val="E0457B"/>
                    </a:solidFill>
                    <a:latin typeface="GT Walsheim Pro" panose="00000500000000000000" pitchFamily="2" charset="0"/>
                  </a:rPr>
                  <a:t>80</a:t>
                </a:r>
              </a:p>
            </p:txBody>
          </p:sp>
          <p:sp>
            <p:nvSpPr>
              <p:cNvPr id="75" name="Rectángulo 74">
                <a:extLst>
                  <a:ext uri="{FF2B5EF4-FFF2-40B4-BE49-F238E27FC236}">
                    <a16:creationId xmlns:a16="http://schemas.microsoft.com/office/drawing/2014/main" id="{2B1AD992-A000-4DCF-9AC1-B8B88DB0FABF}"/>
                  </a:ext>
                </a:extLst>
              </p:cNvPr>
              <p:cNvSpPr/>
              <p:nvPr/>
            </p:nvSpPr>
            <p:spPr>
              <a:xfrm>
                <a:off x="5243230" y="4685222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defRPr/>
                </a:pPr>
                <a:r>
                  <a:rPr lang="es-ES" sz="1400" b="1" dirty="0">
                    <a:solidFill>
                      <a:srgbClr val="E0457B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  <p:cxnSp>
            <p:nvCxnSpPr>
              <p:cNvPr id="76" name="Conector recto 75">
                <a:extLst>
                  <a:ext uri="{FF2B5EF4-FFF2-40B4-BE49-F238E27FC236}">
                    <a16:creationId xmlns:a16="http://schemas.microsoft.com/office/drawing/2014/main" id="{142005AA-6B21-43DE-914D-6123945C72EE}"/>
                  </a:ext>
                </a:extLst>
              </p:cNvPr>
              <p:cNvCxnSpPr>
                <a:cxnSpLocks/>
              </p:cNvCxnSpPr>
              <p:nvPr/>
            </p:nvCxnSpPr>
            <p:spPr>
              <a:xfrm rot="18296231" flipH="1">
                <a:off x="4808140" y="3249303"/>
                <a:ext cx="2086913" cy="995741"/>
              </a:xfrm>
              <a:prstGeom prst="line">
                <a:avLst/>
              </a:prstGeom>
              <a:ln w="19050">
                <a:solidFill>
                  <a:srgbClr val="E045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E2BCA512-DC64-4C6D-8019-40574C0607BD}"/>
                </a:ext>
              </a:extLst>
            </p:cNvPr>
            <p:cNvSpPr/>
            <p:nvPr/>
          </p:nvSpPr>
          <p:spPr>
            <a:xfrm>
              <a:off x="2212993" y="4362133"/>
              <a:ext cx="9332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sz="1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Amor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46F1A203-59C9-4EE5-9060-DAF0CBB73F72}"/>
              </a:ext>
            </a:extLst>
          </p:cNvPr>
          <p:cNvGrpSpPr/>
          <p:nvPr/>
        </p:nvGrpSpPr>
        <p:grpSpPr>
          <a:xfrm>
            <a:off x="6617922" y="3569287"/>
            <a:ext cx="2454045" cy="912517"/>
            <a:chOff x="6712891" y="3864796"/>
            <a:chExt cx="2454045" cy="912517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85565CBC-295A-4596-B7BA-4F471D17E9C1}"/>
                </a:ext>
              </a:extLst>
            </p:cNvPr>
            <p:cNvGrpSpPr/>
            <p:nvPr/>
          </p:nvGrpSpPr>
          <p:grpSpPr>
            <a:xfrm rot="18343494">
              <a:off x="7058732" y="3518955"/>
              <a:ext cx="912517" cy="1604200"/>
              <a:chOff x="4801910" y="2445443"/>
              <a:chExt cx="1104144" cy="2841938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0C53302D-2682-4013-ACB9-615322097DCF}"/>
                  </a:ext>
                </a:extLst>
              </p:cNvPr>
              <p:cNvSpPr/>
              <p:nvPr/>
            </p:nvSpPr>
            <p:spPr>
              <a:xfrm>
                <a:off x="5294154" y="2445443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F5BF00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id="{9D95D1DF-0484-49A2-BFB0-2C3ED3F1F5C1}"/>
                  </a:ext>
                </a:extLst>
              </p:cNvPr>
              <p:cNvSpPr/>
              <p:nvPr/>
            </p:nvSpPr>
            <p:spPr>
              <a:xfrm>
                <a:off x="5298875" y="2912472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F5BF00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12557B3E-1840-482A-A7C7-F48D0B0FACE3}"/>
                  </a:ext>
                </a:extLst>
              </p:cNvPr>
              <p:cNvSpPr/>
              <p:nvPr/>
            </p:nvSpPr>
            <p:spPr>
              <a:xfrm>
                <a:off x="5298875" y="3369889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F5BF00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D2325D46-EEB4-4FCA-97CE-C622C5AB0785}"/>
                  </a:ext>
                </a:extLst>
              </p:cNvPr>
              <p:cNvSpPr/>
              <p:nvPr/>
            </p:nvSpPr>
            <p:spPr>
              <a:xfrm>
                <a:off x="5298875" y="3827305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F5BF00"/>
                    </a:solidFill>
                    <a:latin typeface="GT Walsheim Pro" panose="00000500000000000000" pitchFamily="2" charset="0"/>
                  </a:rPr>
                  <a:t>60</a:t>
                </a:r>
              </a:p>
            </p:txBody>
          </p:sp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7E26B58D-D706-439E-99FC-6AB2EA75A442}"/>
                  </a:ext>
                </a:extLst>
              </p:cNvPr>
              <p:cNvSpPr/>
              <p:nvPr/>
            </p:nvSpPr>
            <p:spPr>
              <a:xfrm>
                <a:off x="5298875" y="4284722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F5BF00"/>
                    </a:solidFill>
                    <a:latin typeface="GT Walsheim Pro" panose="00000500000000000000" pitchFamily="2" charset="0"/>
                  </a:rPr>
                  <a:t>80</a:t>
                </a:r>
              </a:p>
            </p:txBody>
          </p:sp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id="{216C39B6-1AFF-441B-8998-81938F029DE0}"/>
                  </a:ext>
                </a:extLst>
              </p:cNvPr>
              <p:cNvSpPr/>
              <p:nvPr/>
            </p:nvSpPr>
            <p:spPr>
              <a:xfrm>
                <a:off x="5298875" y="4742135"/>
                <a:ext cx="607179" cy="545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F5BF00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  <p:cxnSp>
            <p:nvCxnSpPr>
              <p:cNvPr id="62" name="Conector recto 61">
                <a:extLst>
                  <a:ext uri="{FF2B5EF4-FFF2-40B4-BE49-F238E27FC236}">
                    <a16:creationId xmlns:a16="http://schemas.microsoft.com/office/drawing/2014/main" id="{2A10E462-2C5B-4BD8-BB0A-2DD32103C496}"/>
                  </a:ext>
                </a:extLst>
              </p:cNvPr>
              <p:cNvCxnSpPr>
                <a:cxnSpLocks/>
              </p:cNvCxnSpPr>
              <p:nvPr/>
            </p:nvCxnSpPr>
            <p:spPr>
              <a:xfrm rot="3256506">
                <a:off x="4276750" y="3241431"/>
                <a:ext cx="2064490" cy="1014169"/>
              </a:xfrm>
              <a:prstGeom prst="line">
                <a:avLst/>
              </a:prstGeom>
              <a:ln w="19050">
                <a:solidFill>
                  <a:srgbClr val="F5B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8F6CFDA4-CD8C-4A61-892D-4FB5767A4D70}"/>
                </a:ext>
              </a:extLst>
            </p:cNvPr>
            <p:cNvSpPr/>
            <p:nvPr/>
          </p:nvSpPr>
          <p:spPr>
            <a:xfrm>
              <a:off x="8233700" y="4382069"/>
              <a:ext cx="9332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Dinero</a:t>
              </a:r>
            </a:p>
          </p:txBody>
        </p:sp>
      </p:grpSp>
      <p:sp>
        <p:nvSpPr>
          <p:cNvPr id="49" name="CaixaDeTexto 1">
            <a:extLst>
              <a:ext uri="{FF2B5EF4-FFF2-40B4-BE49-F238E27FC236}">
                <a16:creationId xmlns:a16="http://schemas.microsoft.com/office/drawing/2014/main" id="{1A0FAC84-A662-4C11-843C-66ABB7BF87A4}"/>
              </a:ext>
            </a:extLst>
          </p:cNvPr>
          <p:cNvSpPr txBox="1"/>
          <p:nvPr/>
        </p:nvSpPr>
        <p:spPr>
          <a:xfrm>
            <a:off x="260525" y="599237"/>
            <a:ext cx="3697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6A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Además de la percepción subjetiva de salud, también hemos medido la percepción de la situación afectiva y económica, en términos absolutos y relativos al entorno.</a:t>
            </a:r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59C75CD7-EE14-4DC0-B259-B1B280BFD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1167" y="2395223"/>
            <a:ext cx="1093424" cy="12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2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D6136E7-8552-4FD5-8212-2E5765584498}"/>
              </a:ext>
            </a:extLst>
          </p:cNvPr>
          <p:cNvGrpSpPr/>
          <p:nvPr/>
        </p:nvGrpSpPr>
        <p:grpSpPr>
          <a:xfrm>
            <a:off x="3778648" y="3994839"/>
            <a:ext cx="1329728" cy="561093"/>
            <a:chOff x="2743854" y="1988947"/>
            <a:chExt cx="1329728" cy="561093"/>
          </a:xfrm>
        </p:grpSpPr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id="{94342364-8C5C-4B89-B173-D1AF64CA6C16}"/>
                </a:ext>
              </a:extLst>
            </p:cNvPr>
            <p:cNvSpPr/>
            <p:nvPr/>
          </p:nvSpPr>
          <p:spPr>
            <a:xfrm rot="5400000">
              <a:off x="3771823" y="2187597"/>
              <a:ext cx="324111" cy="279406"/>
            </a:xfrm>
            <a:prstGeom prst="triangle">
              <a:avLst/>
            </a:prstGeom>
            <a:solidFill>
              <a:srgbClr val="FC9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CaixaDeTexto 1">
              <a:extLst>
                <a:ext uri="{FF2B5EF4-FFF2-40B4-BE49-F238E27FC236}">
                  <a16:creationId xmlns:a16="http://schemas.microsoft.com/office/drawing/2014/main" id="{F549093E-66A8-4709-8CBB-03F5D9A4F3C2}"/>
                </a:ext>
              </a:extLst>
            </p:cNvPr>
            <p:cNvSpPr txBox="1"/>
            <p:nvPr/>
          </p:nvSpPr>
          <p:spPr>
            <a:xfrm>
              <a:off x="2743854" y="1988947"/>
              <a:ext cx="105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70,61</a:t>
              </a:r>
              <a:endParaRPr lang="es-ES" sz="18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CaixaDeTexto 1">
              <a:extLst>
                <a:ext uri="{FF2B5EF4-FFF2-40B4-BE49-F238E27FC236}">
                  <a16:creationId xmlns:a16="http://schemas.microsoft.com/office/drawing/2014/main" id="{D58A0139-CD20-467E-8164-8603560ADE16}"/>
                </a:ext>
              </a:extLst>
            </p:cNvPr>
            <p:cNvSpPr txBox="1"/>
            <p:nvPr/>
          </p:nvSpPr>
          <p:spPr>
            <a:xfrm>
              <a:off x="2926113" y="2273041"/>
              <a:ext cx="7200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s-ES" sz="18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</a:rPr>
                <a:t>Amor</a:t>
              </a:r>
              <a:endParaRPr lang="es-ES" sz="1800" dirty="0">
                <a:solidFill>
                  <a:srgbClr val="949483"/>
                </a:solidFill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999DB18-7583-4697-960D-05C5CC23276A}"/>
              </a:ext>
            </a:extLst>
          </p:cNvPr>
          <p:cNvGrpSpPr/>
          <p:nvPr/>
        </p:nvGrpSpPr>
        <p:grpSpPr>
          <a:xfrm>
            <a:off x="4216185" y="3359248"/>
            <a:ext cx="1329728" cy="561093"/>
            <a:chOff x="2743854" y="1988947"/>
            <a:chExt cx="1329728" cy="561093"/>
          </a:xfrm>
        </p:grpSpPr>
        <p:sp>
          <p:nvSpPr>
            <p:cNvPr id="14" name="Triángulo isósceles 13">
              <a:extLst>
                <a:ext uri="{FF2B5EF4-FFF2-40B4-BE49-F238E27FC236}">
                  <a16:creationId xmlns:a16="http://schemas.microsoft.com/office/drawing/2014/main" id="{8B791585-FC13-45C9-85B9-D70EE9B92213}"/>
                </a:ext>
              </a:extLst>
            </p:cNvPr>
            <p:cNvSpPr/>
            <p:nvPr/>
          </p:nvSpPr>
          <p:spPr>
            <a:xfrm rot="5400000">
              <a:off x="3771823" y="2187597"/>
              <a:ext cx="324111" cy="279406"/>
            </a:xfrm>
            <a:prstGeom prst="triangle">
              <a:avLst/>
            </a:prstGeom>
            <a:solidFill>
              <a:srgbClr val="F3D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CaixaDeTexto 1">
              <a:extLst>
                <a:ext uri="{FF2B5EF4-FFF2-40B4-BE49-F238E27FC236}">
                  <a16:creationId xmlns:a16="http://schemas.microsoft.com/office/drawing/2014/main" id="{5BC6181F-C3EF-4F43-A709-08F45F2BB3C1}"/>
                </a:ext>
              </a:extLst>
            </p:cNvPr>
            <p:cNvSpPr txBox="1"/>
            <p:nvPr/>
          </p:nvSpPr>
          <p:spPr>
            <a:xfrm>
              <a:off x="2743854" y="1988947"/>
              <a:ext cx="105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60,80</a:t>
              </a:r>
              <a:endParaRPr lang="es-ES" sz="180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CaixaDeTexto 1">
              <a:extLst>
                <a:ext uri="{FF2B5EF4-FFF2-40B4-BE49-F238E27FC236}">
                  <a16:creationId xmlns:a16="http://schemas.microsoft.com/office/drawing/2014/main" id="{386E068D-5996-4946-9D20-FAB27F60D979}"/>
                </a:ext>
              </a:extLst>
            </p:cNvPr>
            <p:cNvSpPr txBox="1"/>
            <p:nvPr/>
          </p:nvSpPr>
          <p:spPr>
            <a:xfrm>
              <a:off x="2926113" y="2273041"/>
              <a:ext cx="7200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s-ES" sz="18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</a:rPr>
                <a:t>Dinero</a:t>
              </a:r>
              <a:endParaRPr lang="es-ES" sz="1800" dirty="0">
                <a:solidFill>
                  <a:srgbClr val="949483"/>
                </a:solidFill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D6FBF17-CB4E-4BDB-AD0E-C024689BFEEC}"/>
              </a:ext>
            </a:extLst>
          </p:cNvPr>
          <p:cNvGrpSpPr/>
          <p:nvPr/>
        </p:nvGrpSpPr>
        <p:grpSpPr>
          <a:xfrm>
            <a:off x="6933198" y="4057165"/>
            <a:ext cx="1372830" cy="561093"/>
            <a:chOff x="2421345" y="1988947"/>
            <a:chExt cx="1372830" cy="561093"/>
          </a:xfrm>
        </p:grpSpPr>
        <p:sp>
          <p:nvSpPr>
            <p:cNvPr id="18" name="Triángulo isósceles 17">
              <a:extLst>
                <a:ext uri="{FF2B5EF4-FFF2-40B4-BE49-F238E27FC236}">
                  <a16:creationId xmlns:a16="http://schemas.microsoft.com/office/drawing/2014/main" id="{7DE476AD-2738-4451-87E8-079F85DD1B9F}"/>
                </a:ext>
              </a:extLst>
            </p:cNvPr>
            <p:cNvSpPr/>
            <p:nvPr/>
          </p:nvSpPr>
          <p:spPr>
            <a:xfrm rot="16200000">
              <a:off x="2398992" y="2187597"/>
              <a:ext cx="324111" cy="279406"/>
            </a:xfrm>
            <a:prstGeom prst="triangle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CaixaDeTexto 1">
              <a:extLst>
                <a:ext uri="{FF2B5EF4-FFF2-40B4-BE49-F238E27FC236}">
                  <a16:creationId xmlns:a16="http://schemas.microsoft.com/office/drawing/2014/main" id="{BC15B301-5DE6-4C90-B6BD-3C49FA58D5C4}"/>
                </a:ext>
              </a:extLst>
            </p:cNvPr>
            <p:cNvSpPr txBox="1"/>
            <p:nvPr/>
          </p:nvSpPr>
          <p:spPr>
            <a:xfrm>
              <a:off x="2743854" y="1988947"/>
              <a:ext cx="105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73,16</a:t>
              </a:r>
              <a:endParaRPr lang="es-ES" sz="1800" b="1" dirty="0">
                <a:solidFill>
                  <a:srgbClr val="00B28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CaixaDeTexto 1">
              <a:extLst>
                <a:ext uri="{FF2B5EF4-FFF2-40B4-BE49-F238E27FC236}">
                  <a16:creationId xmlns:a16="http://schemas.microsoft.com/office/drawing/2014/main" id="{84A3BEB4-29AE-4E69-8455-F586F8F7C77B}"/>
                </a:ext>
              </a:extLst>
            </p:cNvPr>
            <p:cNvSpPr txBox="1"/>
            <p:nvPr/>
          </p:nvSpPr>
          <p:spPr>
            <a:xfrm>
              <a:off x="2816262" y="2273041"/>
              <a:ext cx="7200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18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</a:rPr>
                <a:t>Salud</a:t>
              </a:r>
              <a:endParaRPr lang="es-ES" sz="1800" dirty="0">
                <a:solidFill>
                  <a:srgbClr val="949483"/>
                </a:solidFill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F26BF62-4772-4220-92C0-1F7AA8EB0C93}"/>
              </a:ext>
            </a:extLst>
          </p:cNvPr>
          <p:cNvSpPr/>
          <p:nvPr/>
        </p:nvSpPr>
        <p:spPr>
          <a:xfrm>
            <a:off x="5306211" y="2840064"/>
            <a:ext cx="1566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AE62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Percepción</a:t>
            </a:r>
          </a:p>
          <a:p>
            <a:pPr algn="ctr"/>
            <a:r>
              <a:rPr lang="es-ES" sz="1800" b="1" dirty="0">
                <a:solidFill>
                  <a:srgbClr val="FFAE62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hombres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3400E40E-0FA2-4E34-85B4-3E4D8C37B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6096" y="1389944"/>
            <a:ext cx="1093424" cy="1213727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BA81E158-D44E-4A30-AF39-F51BCF07202A}"/>
              </a:ext>
            </a:extLst>
          </p:cNvPr>
          <p:cNvGrpSpPr/>
          <p:nvPr/>
        </p:nvGrpSpPr>
        <p:grpSpPr>
          <a:xfrm>
            <a:off x="3730522" y="1880703"/>
            <a:ext cx="1329728" cy="561093"/>
            <a:chOff x="2743854" y="1988947"/>
            <a:chExt cx="1329728" cy="561093"/>
          </a:xfrm>
        </p:grpSpPr>
        <p:sp>
          <p:nvSpPr>
            <p:cNvPr id="24" name="Triángulo isósceles 23">
              <a:extLst>
                <a:ext uri="{FF2B5EF4-FFF2-40B4-BE49-F238E27FC236}">
                  <a16:creationId xmlns:a16="http://schemas.microsoft.com/office/drawing/2014/main" id="{CD3CBD2D-6643-4A5F-96A1-913F5837EA99}"/>
                </a:ext>
              </a:extLst>
            </p:cNvPr>
            <p:cNvSpPr/>
            <p:nvPr/>
          </p:nvSpPr>
          <p:spPr>
            <a:xfrm rot="5400000">
              <a:off x="3771823" y="2187597"/>
              <a:ext cx="324111" cy="279406"/>
            </a:xfrm>
            <a:prstGeom prst="triangle">
              <a:avLst/>
            </a:prstGeom>
            <a:solidFill>
              <a:srgbClr val="FC9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CaixaDeTexto 1">
              <a:extLst>
                <a:ext uri="{FF2B5EF4-FFF2-40B4-BE49-F238E27FC236}">
                  <a16:creationId xmlns:a16="http://schemas.microsoft.com/office/drawing/2014/main" id="{887837AC-B67C-4F96-9D65-207ED0E59407}"/>
                </a:ext>
              </a:extLst>
            </p:cNvPr>
            <p:cNvSpPr txBox="1"/>
            <p:nvPr/>
          </p:nvSpPr>
          <p:spPr>
            <a:xfrm>
              <a:off x="2743854" y="1988947"/>
              <a:ext cx="105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71,68</a:t>
              </a:r>
              <a:endParaRPr lang="es-ES" sz="18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CaixaDeTexto 1">
              <a:extLst>
                <a:ext uri="{FF2B5EF4-FFF2-40B4-BE49-F238E27FC236}">
                  <a16:creationId xmlns:a16="http://schemas.microsoft.com/office/drawing/2014/main" id="{994C4037-DB92-48AD-9F5C-867E4E569C1B}"/>
                </a:ext>
              </a:extLst>
            </p:cNvPr>
            <p:cNvSpPr txBox="1"/>
            <p:nvPr/>
          </p:nvSpPr>
          <p:spPr>
            <a:xfrm>
              <a:off x="2926113" y="2273041"/>
              <a:ext cx="7200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s-ES" sz="18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</a:rPr>
                <a:t>Amor</a:t>
              </a:r>
              <a:endParaRPr lang="es-ES" sz="1800" dirty="0">
                <a:solidFill>
                  <a:srgbClr val="949483"/>
                </a:solidFill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26BC98A-5AA3-4C8C-AE44-C4B6BAE1058A}"/>
              </a:ext>
            </a:extLst>
          </p:cNvPr>
          <p:cNvGrpSpPr/>
          <p:nvPr/>
        </p:nvGrpSpPr>
        <p:grpSpPr>
          <a:xfrm>
            <a:off x="4168059" y="1245112"/>
            <a:ext cx="1329728" cy="561093"/>
            <a:chOff x="2743854" y="1988947"/>
            <a:chExt cx="1329728" cy="561093"/>
          </a:xfrm>
        </p:grpSpPr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7068281C-4D61-42AC-B852-8E8588AE2F9D}"/>
                </a:ext>
              </a:extLst>
            </p:cNvPr>
            <p:cNvSpPr/>
            <p:nvPr/>
          </p:nvSpPr>
          <p:spPr>
            <a:xfrm rot="5400000">
              <a:off x="3771823" y="2187597"/>
              <a:ext cx="324111" cy="279406"/>
            </a:xfrm>
            <a:prstGeom prst="triangle">
              <a:avLst/>
            </a:prstGeom>
            <a:solidFill>
              <a:srgbClr val="F3D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CaixaDeTexto 1">
              <a:extLst>
                <a:ext uri="{FF2B5EF4-FFF2-40B4-BE49-F238E27FC236}">
                  <a16:creationId xmlns:a16="http://schemas.microsoft.com/office/drawing/2014/main" id="{9ADE7FF0-7CEF-4F8D-AD3C-2EFEE9CEC933}"/>
                </a:ext>
              </a:extLst>
            </p:cNvPr>
            <p:cNvSpPr txBox="1"/>
            <p:nvPr/>
          </p:nvSpPr>
          <p:spPr>
            <a:xfrm>
              <a:off x="2743854" y="1988947"/>
              <a:ext cx="105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55,85</a:t>
              </a:r>
              <a:endParaRPr lang="es-ES" sz="180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CaixaDeTexto 1">
              <a:extLst>
                <a:ext uri="{FF2B5EF4-FFF2-40B4-BE49-F238E27FC236}">
                  <a16:creationId xmlns:a16="http://schemas.microsoft.com/office/drawing/2014/main" id="{65D99EF7-0EF4-45F0-81F5-2E76CC5D4ACF}"/>
                </a:ext>
              </a:extLst>
            </p:cNvPr>
            <p:cNvSpPr txBox="1"/>
            <p:nvPr/>
          </p:nvSpPr>
          <p:spPr>
            <a:xfrm>
              <a:off x="2926113" y="2273041"/>
              <a:ext cx="7200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s-ES" sz="18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</a:rPr>
                <a:t>Dinero</a:t>
              </a:r>
              <a:endParaRPr lang="es-ES" sz="1800" dirty="0">
                <a:solidFill>
                  <a:srgbClr val="949483"/>
                </a:solidFill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9A124A5-977E-4637-927A-7AC93DA892AA}"/>
              </a:ext>
            </a:extLst>
          </p:cNvPr>
          <p:cNvGrpSpPr/>
          <p:nvPr/>
        </p:nvGrpSpPr>
        <p:grpSpPr>
          <a:xfrm>
            <a:off x="6885072" y="1943029"/>
            <a:ext cx="1372830" cy="561093"/>
            <a:chOff x="2421345" y="1988947"/>
            <a:chExt cx="1372830" cy="561093"/>
          </a:xfrm>
        </p:grpSpPr>
        <p:sp>
          <p:nvSpPr>
            <p:cNvPr id="32" name="Triángulo isósceles 31">
              <a:extLst>
                <a:ext uri="{FF2B5EF4-FFF2-40B4-BE49-F238E27FC236}">
                  <a16:creationId xmlns:a16="http://schemas.microsoft.com/office/drawing/2014/main" id="{091A9318-0251-47B3-A293-9F3483CD222F}"/>
                </a:ext>
              </a:extLst>
            </p:cNvPr>
            <p:cNvSpPr/>
            <p:nvPr/>
          </p:nvSpPr>
          <p:spPr>
            <a:xfrm rot="16200000">
              <a:off x="2398992" y="2187597"/>
              <a:ext cx="324111" cy="279406"/>
            </a:xfrm>
            <a:prstGeom prst="triangle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CaixaDeTexto 1">
              <a:extLst>
                <a:ext uri="{FF2B5EF4-FFF2-40B4-BE49-F238E27FC236}">
                  <a16:creationId xmlns:a16="http://schemas.microsoft.com/office/drawing/2014/main" id="{9833B0CB-7BF8-4289-AF69-A5CFA6C8D9A2}"/>
                </a:ext>
              </a:extLst>
            </p:cNvPr>
            <p:cNvSpPr txBox="1"/>
            <p:nvPr/>
          </p:nvSpPr>
          <p:spPr>
            <a:xfrm>
              <a:off x="2743854" y="1988947"/>
              <a:ext cx="105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72,86</a:t>
              </a:r>
              <a:endParaRPr lang="es-ES" sz="1800" b="1" dirty="0">
                <a:solidFill>
                  <a:srgbClr val="00B28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CaixaDeTexto 1">
              <a:extLst>
                <a:ext uri="{FF2B5EF4-FFF2-40B4-BE49-F238E27FC236}">
                  <a16:creationId xmlns:a16="http://schemas.microsoft.com/office/drawing/2014/main" id="{9FF7D307-BF77-45A0-85C3-9E1D4F4F397E}"/>
                </a:ext>
              </a:extLst>
            </p:cNvPr>
            <p:cNvSpPr txBox="1"/>
            <p:nvPr/>
          </p:nvSpPr>
          <p:spPr>
            <a:xfrm>
              <a:off x="2816262" y="2273041"/>
              <a:ext cx="7200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18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</a:rPr>
                <a:t>Salud</a:t>
              </a:r>
              <a:endParaRPr lang="es-ES" sz="1800" dirty="0">
                <a:solidFill>
                  <a:srgbClr val="949483"/>
                </a:solidFill>
                <a:latin typeface="GT Walshei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B24C7B4-AA3B-4EC1-B695-FE6BF1A1A317}"/>
              </a:ext>
            </a:extLst>
          </p:cNvPr>
          <p:cNvSpPr/>
          <p:nvPr/>
        </p:nvSpPr>
        <p:spPr>
          <a:xfrm>
            <a:off x="5094547" y="681988"/>
            <a:ext cx="1958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AE62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Percepción</a:t>
            </a:r>
          </a:p>
          <a:p>
            <a:pPr algn="ctr"/>
            <a:r>
              <a:rPr lang="es-ES" sz="1800" b="1" dirty="0">
                <a:solidFill>
                  <a:srgbClr val="FFAE62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mujeres</a:t>
            </a:r>
          </a:p>
        </p:txBody>
      </p:sp>
      <p:sp>
        <p:nvSpPr>
          <p:cNvPr id="36" name="CaixaDeTexto 1">
            <a:extLst>
              <a:ext uri="{FF2B5EF4-FFF2-40B4-BE49-F238E27FC236}">
                <a16:creationId xmlns:a16="http://schemas.microsoft.com/office/drawing/2014/main" id="{58F290D5-D6B6-42B9-AF7B-D8909950EB4D}"/>
              </a:ext>
            </a:extLst>
          </p:cNvPr>
          <p:cNvSpPr txBox="1"/>
          <p:nvPr/>
        </p:nvSpPr>
        <p:spPr>
          <a:xfrm>
            <a:off x="302891" y="726541"/>
            <a:ext cx="33177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6A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La situación económica se percibe peor que la afectiva o de salud.</a:t>
            </a:r>
          </a:p>
          <a:p>
            <a:r>
              <a:rPr lang="es-ES" sz="2400" b="1" dirty="0">
                <a:solidFill>
                  <a:srgbClr val="FF6A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Y un poco peor en mujeres que en hombres.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82A8E57B-4779-4A11-BADB-D8ADC39D9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7163" y="3641655"/>
            <a:ext cx="1093424" cy="12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25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FC15D6B-2047-4C79-851A-79D9C05E3F8F}"/>
              </a:ext>
            </a:extLst>
          </p:cNvPr>
          <p:cNvGrpSpPr/>
          <p:nvPr/>
        </p:nvGrpSpPr>
        <p:grpSpPr>
          <a:xfrm>
            <a:off x="-209027" y="1393877"/>
            <a:ext cx="3513382" cy="1434140"/>
            <a:chOff x="475213" y="2142148"/>
            <a:chExt cx="3513382" cy="1434140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3F32E78F-C87A-4C07-8ADC-C167A64F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2607" y="2635183"/>
              <a:ext cx="847823" cy="941105"/>
            </a:xfrm>
            <a:prstGeom prst="rect">
              <a:avLst/>
            </a:prstGeom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6273C313-CAC3-4C73-AD30-3DD94F80C169}"/>
                </a:ext>
              </a:extLst>
            </p:cNvPr>
            <p:cNvGrpSpPr/>
            <p:nvPr/>
          </p:nvGrpSpPr>
          <p:grpSpPr>
            <a:xfrm>
              <a:off x="475213" y="3094036"/>
              <a:ext cx="1319728" cy="438152"/>
              <a:chOff x="2753854" y="2088902"/>
              <a:chExt cx="1319728" cy="438152"/>
            </a:xfrm>
          </p:grpSpPr>
          <p:sp>
            <p:nvSpPr>
              <p:cNvPr id="9" name="Triángulo isósceles 8">
                <a:extLst>
                  <a:ext uri="{FF2B5EF4-FFF2-40B4-BE49-F238E27FC236}">
                    <a16:creationId xmlns:a16="http://schemas.microsoft.com/office/drawing/2014/main" id="{237A6B41-2C53-4C29-8D19-D64BF1B848CF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C9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0" name="CaixaDeTexto 1">
                <a:extLst>
                  <a:ext uri="{FF2B5EF4-FFF2-40B4-BE49-F238E27FC236}">
                    <a16:creationId xmlns:a16="http://schemas.microsoft.com/office/drawing/2014/main" id="{1AA4C790-D86B-4E04-A803-781EF255438A}"/>
                  </a:ext>
                </a:extLst>
              </p:cNvPr>
              <p:cNvSpPr txBox="1"/>
              <p:nvPr/>
            </p:nvSpPr>
            <p:spPr>
              <a:xfrm>
                <a:off x="2753854" y="2088902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E0457B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73,91</a:t>
                </a:r>
                <a:endPara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1" name="CaixaDeTexto 1">
                <a:extLst>
                  <a:ext uri="{FF2B5EF4-FFF2-40B4-BE49-F238E27FC236}">
                    <a16:creationId xmlns:a16="http://schemas.microsoft.com/office/drawing/2014/main" id="{0E7D7B2A-1EF4-4D59-9989-90036DD815DB}"/>
                  </a:ext>
                </a:extLst>
              </p:cNvPr>
              <p:cNvSpPr txBox="1"/>
              <p:nvPr/>
            </p:nvSpPr>
            <p:spPr>
              <a:xfrm>
                <a:off x="3013317" y="2342388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Amor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B10D393F-2CC2-4EB1-B9BF-ED85D5182C33}"/>
                </a:ext>
              </a:extLst>
            </p:cNvPr>
            <p:cNvGrpSpPr/>
            <p:nvPr/>
          </p:nvGrpSpPr>
          <p:grpSpPr>
            <a:xfrm>
              <a:off x="859436" y="2554353"/>
              <a:ext cx="1113566" cy="432025"/>
              <a:chOff x="2960016" y="2093802"/>
              <a:chExt cx="1113566" cy="432025"/>
            </a:xfrm>
          </p:grpSpPr>
          <p:sp>
            <p:nvSpPr>
              <p:cNvPr id="13" name="Triángulo isósceles 12">
                <a:extLst>
                  <a:ext uri="{FF2B5EF4-FFF2-40B4-BE49-F238E27FC236}">
                    <a16:creationId xmlns:a16="http://schemas.microsoft.com/office/drawing/2014/main" id="{196322D1-1596-4C61-A0B8-5B22BCF97C25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3D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4" name="CaixaDeTexto 1">
                <a:extLst>
                  <a:ext uri="{FF2B5EF4-FFF2-40B4-BE49-F238E27FC236}">
                    <a16:creationId xmlns:a16="http://schemas.microsoft.com/office/drawing/2014/main" id="{C9D0E283-622F-45A7-BF1F-E994FCD8084F}"/>
                  </a:ext>
                </a:extLst>
              </p:cNvPr>
              <p:cNvSpPr txBox="1"/>
              <p:nvPr/>
            </p:nvSpPr>
            <p:spPr>
              <a:xfrm>
                <a:off x="2960016" y="2093802"/>
                <a:ext cx="8680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F5BF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54,71</a:t>
                </a:r>
                <a:endParaRPr lang="es-ES" sz="14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CaixaDeTexto 1">
                <a:extLst>
                  <a:ext uri="{FF2B5EF4-FFF2-40B4-BE49-F238E27FC236}">
                    <a16:creationId xmlns:a16="http://schemas.microsoft.com/office/drawing/2014/main" id="{EDC337EE-485D-4D34-A280-B861BA6161BD}"/>
                  </a:ext>
                </a:extLst>
              </p:cNvPr>
              <p:cNvSpPr txBox="1"/>
              <p:nvPr/>
            </p:nvSpPr>
            <p:spPr>
              <a:xfrm>
                <a:off x="3007522" y="2341161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Dinero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040BF7F9-0D83-4D3C-A5F6-90D45E34A762}"/>
                </a:ext>
              </a:extLst>
            </p:cNvPr>
            <p:cNvGrpSpPr/>
            <p:nvPr/>
          </p:nvGrpSpPr>
          <p:grpSpPr>
            <a:xfrm>
              <a:off x="2660430" y="2890576"/>
              <a:ext cx="1328165" cy="447800"/>
              <a:chOff x="2421345" y="2072150"/>
              <a:chExt cx="1328165" cy="447800"/>
            </a:xfrm>
          </p:grpSpPr>
          <p:sp>
            <p:nvSpPr>
              <p:cNvPr id="17" name="Triángulo isósceles 16">
                <a:extLst>
                  <a:ext uri="{FF2B5EF4-FFF2-40B4-BE49-F238E27FC236}">
                    <a16:creationId xmlns:a16="http://schemas.microsoft.com/office/drawing/2014/main" id="{BA3FDF55-153A-4DA1-B79D-78E3F0D1FD4A}"/>
                  </a:ext>
                </a:extLst>
              </p:cNvPr>
              <p:cNvSpPr/>
              <p:nvPr/>
            </p:nvSpPr>
            <p:spPr>
              <a:xfrm rot="16200000">
                <a:off x="2398992" y="2187597"/>
                <a:ext cx="324111" cy="279406"/>
              </a:xfrm>
              <a:prstGeom prst="triangle">
                <a:avLst/>
              </a:prstGeom>
              <a:solidFill>
                <a:srgbClr val="3CD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8" name="CaixaDeTexto 1">
                <a:extLst>
                  <a:ext uri="{FF2B5EF4-FFF2-40B4-BE49-F238E27FC236}">
                    <a16:creationId xmlns:a16="http://schemas.microsoft.com/office/drawing/2014/main" id="{1575379A-BC1B-472E-881D-4153CFDA48C2}"/>
                  </a:ext>
                </a:extLst>
              </p:cNvPr>
              <p:cNvSpPr txBox="1"/>
              <p:nvPr/>
            </p:nvSpPr>
            <p:spPr>
              <a:xfrm>
                <a:off x="2699189" y="2072150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B28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76,47</a:t>
                </a:r>
                <a:endParaRPr lang="es-ES" sz="14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CaixaDeTexto 1">
                <a:extLst>
                  <a:ext uri="{FF2B5EF4-FFF2-40B4-BE49-F238E27FC236}">
                    <a16:creationId xmlns:a16="http://schemas.microsoft.com/office/drawing/2014/main" id="{6F7ABDD7-6A15-4647-B37F-31CFA9FF2B54}"/>
                  </a:ext>
                </a:extLst>
              </p:cNvPr>
              <p:cNvSpPr txBox="1"/>
              <p:nvPr/>
            </p:nvSpPr>
            <p:spPr>
              <a:xfrm>
                <a:off x="2751516" y="2335284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Salud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0B3B97CA-7AB3-45F3-A948-F425D184B079}"/>
                </a:ext>
              </a:extLst>
            </p:cNvPr>
            <p:cNvSpPr/>
            <p:nvPr/>
          </p:nvSpPr>
          <p:spPr>
            <a:xfrm>
              <a:off x="1040269" y="2142148"/>
              <a:ext cx="27027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rgbClr val="FFAE62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20 – 29 años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1876FD7-2E4D-4309-B3C8-4770C789707F}"/>
              </a:ext>
            </a:extLst>
          </p:cNvPr>
          <p:cNvGrpSpPr/>
          <p:nvPr/>
        </p:nvGrpSpPr>
        <p:grpSpPr>
          <a:xfrm>
            <a:off x="-245142" y="3055018"/>
            <a:ext cx="3513382" cy="1421555"/>
            <a:chOff x="475213" y="2154733"/>
            <a:chExt cx="3513382" cy="1421555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AE567DAC-89C8-492C-B0EB-73624F533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2607" y="2635183"/>
              <a:ext cx="847823" cy="941105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4F59B915-13F7-4482-AC5E-1516C45836DA}"/>
                </a:ext>
              </a:extLst>
            </p:cNvPr>
            <p:cNvGrpSpPr/>
            <p:nvPr/>
          </p:nvGrpSpPr>
          <p:grpSpPr>
            <a:xfrm>
              <a:off x="475213" y="3094036"/>
              <a:ext cx="1319728" cy="438152"/>
              <a:chOff x="2753854" y="2088902"/>
              <a:chExt cx="1319728" cy="438152"/>
            </a:xfrm>
          </p:grpSpPr>
          <p:sp>
            <p:nvSpPr>
              <p:cNvPr id="33" name="Triángulo isósceles 32">
                <a:extLst>
                  <a:ext uri="{FF2B5EF4-FFF2-40B4-BE49-F238E27FC236}">
                    <a16:creationId xmlns:a16="http://schemas.microsoft.com/office/drawing/2014/main" id="{65035C1F-F4BC-4ED3-9F77-F2955C057020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C9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4" name="CaixaDeTexto 1">
                <a:extLst>
                  <a:ext uri="{FF2B5EF4-FFF2-40B4-BE49-F238E27FC236}">
                    <a16:creationId xmlns:a16="http://schemas.microsoft.com/office/drawing/2014/main" id="{32B6A27D-D5A2-4254-B146-DF6A0528E7DD}"/>
                  </a:ext>
                </a:extLst>
              </p:cNvPr>
              <p:cNvSpPr txBox="1"/>
              <p:nvPr/>
            </p:nvSpPr>
            <p:spPr>
              <a:xfrm>
                <a:off x="2753854" y="2088902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E0457B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66,32</a:t>
                </a:r>
                <a:endPara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CaixaDeTexto 1">
                <a:extLst>
                  <a:ext uri="{FF2B5EF4-FFF2-40B4-BE49-F238E27FC236}">
                    <a16:creationId xmlns:a16="http://schemas.microsoft.com/office/drawing/2014/main" id="{F033B5D5-15DF-4688-BA77-513DC2BD428E}"/>
                  </a:ext>
                </a:extLst>
              </p:cNvPr>
              <p:cNvSpPr txBox="1"/>
              <p:nvPr/>
            </p:nvSpPr>
            <p:spPr>
              <a:xfrm>
                <a:off x="3013317" y="2342388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Amor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50342F1A-ED9F-49C4-BEA9-6714AD5FCEF1}"/>
                </a:ext>
              </a:extLst>
            </p:cNvPr>
            <p:cNvGrpSpPr/>
            <p:nvPr/>
          </p:nvGrpSpPr>
          <p:grpSpPr>
            <a:xfrm>
              <a:off x="859436" y="2554353"/>
              <a:ext cx="1113566" cy="432025"/>
              <a:chOff x="2960016" y="2093802"/>
              <a:chExt cx="1113566" cy="432025"/>
            </a:xfrm>
          </p:grpSpPr>
          <p:sp>
            <p:nvSpPr>
              <p:cNvPr id="30" name="Triángulo isósceles 29">
                <a:extLst>
                  <a:ext uri="{FF2B5EF4-FFF2-40B4-BE49-F238E27FC236}">
                    <a16:creationId xmlns:a16="http://schemas.microsoft.com/office/drawing/2014/main" id="{B16664DF-F6C3-4527-BE59-3EDCD2000A68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3D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1" name="CaixaDeTexto 1">
                <a:extLst>
                  <a:ext uri="{FF2B5EF4-FFF2-40B4-BE49-F238E27FC236}">
                    <a16:creationId xmlns:a16="http://schemas.microsoft.com/office/drawing/2014/main" id="{FC2423E3-7D64-4F3E-88FB-D7680DF4FA17}"/>
                  </a:ext>
                </a:extLst>
              </p:cNvPr>
              <p:cNvSpPr txBox="1"/>
              <p:nvPr/>
            </p:nvSpPr>
            <p:spPr>
              <a:xfrm>
                <a:off x="2960016" y="2093802"/>
                <a:ext cx="8680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F5BF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56,04</a:t>
                </a:r>
                <a:endParaRPr lang="es-ES" sz="14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CaixaDeTexto 1">
                <a:extLst>
                  <a:ext uri="{FF2B5EF4-FFF2-40B4-BE49-F238E27FC236}">
                    <a16:creationId xmlns:a16="http://schemas.microsoft.com/office/drawing/2014/main" id="{9FD47B11-E4D4-4583-9716-DA46D943D78C}"/>
                  </a:ext>
                </a:extLst>
              </p:cNvPr>
              <p:cNvSpPr txBox="1"/>
              <p:nvPr/>
            </p:nvSpPr>
            <p:spPr>
              <a:xfrm>
                <a:off x="3007522" y="2341161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Dinero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F8DFB13F-9034-453D-B2C3-C559C0498076}"/>
                </a:ext>
              </a:extLst>
            </p:cNvPr>
            <p:cNvGrpSpPr/>
            <p:nvPr/>
          </p:nvGrpSpPr>
          <p:grpSpPr>
            <a:xfrm>
              <a:off x="2660430" y="2890576"/>
              <a:ext cx="1328165" cy="447800"/>
              <a:chOff x="2421345" y="2072150"/>
              <a:chExt cx="1328165" cy="447800"/>
            </a:xfrm>
          </p:grpSpPr>
          <p:sp>
            <p:nvSpPr>
              <p:cNvPr id="27" name="Triángulo isósceles 26">
                <a:extLst>
                  <a:ext uri="{FF2B5EF4-FFF2-40B4-BE49-F238E27FC236}">
                    <a16:creationId xmlns:a16="http://schemas.microsoft.com/office/drawing/2014/main" id="{A5016CAE-AA4D-4B2B-B2CF-C5D1CC780252}"/>
                  </a:ext>
                </a:extLst>
              </p:cNvPr>
              <p:cNvSpPr/>
              <p:nvPr/>
            </p:nvSpPr>
            <p:spPr>
              <a:xfrm rot="16200000">
                <a:off x="2398992" y="2187597"/>
                <a:ext cx="324111" cy="279406"/>
              </a:xfrm>
              <a:prstGeom prst="triangle">
                <a:avLst/>
              </a:prstGeom>
              <a:solidFill>
                <a:srgbClr val="3CD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8" name="CaixaDeTexto 1">
                <a:extLst>
                  <a:ext uri="{FF2B5EF4-FFF2-40B4-BE49-F238E27FC236}">
                    <a16:creationId xmlns:a16="http://schemas.microsoft.com/office/drawing/2014/main" id="{2B6F86BE-14B4-4851-B1C2-F73196E6E974}"/>
                  </a:ext>
                </a:extLst>
              </p:cNvPr>
              <p:cNvSpPr txBox="1"/>
              <p:nvPr/>
            </p:nvSpPr>
            <p:spPr>
              <a:xfrm>
                <a:off x="2699189" y="2072150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B28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69,40</a:t>
                </a:r>
                <a:endParaRPr lang="es-ES" sz="14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9" name="CaixaDeTexto 1">
                <a:extLst>
                  <a:ext uri="{FF2B5EF4-FFF2-40B4-BE49-F238E27FC236}">
                    <a16:creationId xmlns:a16="http://schemas.microsoft.com/office/drawing/2014/main" id="{5D42DC4D-9436-4A0E-8B8C-69F63EE411DB}"/>
                  </a:ext>
                </a:extLst>
              </p:cNvPr>
              <p:cNvSpPr txBox="1"/>
              <p:nvPr/>
            </p:nvSpPr>
            <p:spPr>
              <a:xfrm>
                <a:off x="2751516" y="2335284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Salud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70D5F1C4-880B-4AFF-AD3A-466B7631B464}"/>
                </a:ext>
              </a:extLst>
            </p:cNvPr>
            <p:cNvSpPr/>
            <p:nvPr/>
          </p:nvSpPr>
          <p:spPr>
            <a:xfrm>
              <a:off x="1009561" y="2154733"/>
              <a:ext cx="27027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rgbClr val="FFAE62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50 – 59 años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3602BB3C-5DD4-4F08-921D-A7FAC33817FE}"/>
              </a:ext>
            </a:extLst>
          </p:cNvPr>
          <p:cNvGrpSpPr/>
          <p:nvPr/>
        </p:nvGrpSpPr>
        <p:grpSpPr>
          <a:xfrm>
            <a:off x="5896643" y="1371103"/>
            <a:ext cx="3513382" cy="1456914"/>
            <a:chOff x="475213" y="2119374"/>
            <a:chExt cx="3513382" cy="1456914"/>
          </a:xfrm>
        </p:grpSpPr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3B70BDEE-7E6F-48D5-B5FA-500A186A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2607" y="2635183"/>
              <a:ext cx="847823" cy="941105"/>
            </a:xfrm>
            <a:prstGeom prst="rect">
              <a:avLst/>
            </a:prstGeom>
          </p:spPr>
        </p:pic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A6ED0AD1-5051-43D1-B946-3291E560ED05}"/>
                </a:ext>
              </a:extLst>
            </p:cNvPr>
            <p:cNvGrpSpPr/>
            <p:nvPr/>
          </p:nvGrpSpPr>
          <p:grpSpPr>
            <a:xfrm>
              <a:off x="475213" y="3094036"/>
              <a:ext cx="1319728" cy="438152"/>
              <a:chOff x="2753854" y="2088902"/>
              <a:chExt cx="1319728" cy="438152"/>
            </a:xfrm>
          </p:grpSpPr>
          <p:sp>
            <p:nvSpPr>
              <p:cNvPr id="49" name="Triángulo isósceles 48">
                <a:extLst>
                  <a:ext uri="{FF2B5EF4-FFF2-40B4-BE49-F238E27FC236}">
                    <a16:creationId xmlns:a16="http://schemas.microsoft.com/office/drawing/2014/main" id="{13208558-D771-49DE-BFFB-970CC6E13C9A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C9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0" name="CaixaDeTexto 1">
                <a:extLst>
                  <a:ext uri="{FF2B5EF4-FFF2-40B4-BE49-F238E27FC236}">
                    <a16:creationId xmlns:a16="http://schemas.microsoft.com/office/drawing/2014/main" id="{67CFDDB6-A860-48EE-AF61-26BD16915306}"/>
                  </a:ext>
                </a:extLst>
              </p:cNvPr>
              <p:cNvSpPr txBox="1"/>
              <p:nvPr/>
            </p:nvSpPr>
            <p:spPr>
              <a:xfrm>
                <a:off x="2753854" y="2088902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E0457B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72,41</a:t>
                </a:r>
                <a:endPara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CaixaDeTexto 1">
                <a:extLst>
                  <a:ext uri="{FF2B5EF4-FFF2-40B4-BE49-F238E27FC236}">
                    <a16:creationId xmlns:a16="http://schemas.microsoft.com/office/drawing/2014/main" id="{78FBBE2E-D524-4A5B-A6C0-F97124C0EA40}"/>
                  </a:ext>
                </a:extLst>
              </p:cNvPr>
              <p:cNvSpPr txBox="1"/>
              <p:nvPr/>
            </p:nvSpPr>
            <p:spPr>
              <a:xfrm>
                <a:off x="3013317" y="2342388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Amor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E8A4802A-0957-4A3C-997D-B5CAA276A6EF}"/>
                </a:ext>
              </a:extLst>
            </p:cNvPr>
            <p:cNvGrpSpPr/>
            <p:nvPr/>
          </p:nvGrpSpPr>
          <p:grpSpPr>
            <a:xfrm>
              <a:off x="859436" y="2554353"/>
              <a:ext cx="1113566" cy="432025"/>
              <a:chOff x="2960016" y="2093802"/>
              <a:chExt cx="1113566" cy="432025"/>
            </a:xfrm>
          </p:grpSpPr>
          <p:sp>
            <p:nvSpPr>
              <p:cNvPr id="46" name="Triángulo isósceles 45">
                <a:extLst>
                  <a:ext uri="{FF2B5EF4-FFF2-40B4-BE49-F238E27FC236}">
                    <a16:creationId xmlns:a16="http://schemas.microsoft.com/office/drawing/2014/main" id="{B8766EC4-4342-4F1B-8706-896E1CBF4EB0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3D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7" name="CaixaDeTexto 1">
                <a:extLst>
                  <a:ext uri="{FF2B5EF4-FFF2-40B4-BE49-F238E27FC236}">
                    <a16:creationId xmlns:a16="http://schemas.microsoft.com/office/drawing/2014/main" id="{F26436F0-6BC5-4C2A-99FA-8B9D92C66874}"/>
                  </a:ext>
                </a:extLst>
              </p:cNvPr>
              <p:cNvSpPr txBox="1"/>
              <p:nvPr/>
            </p:nvSpPr>
            <p:spPr>
              <a:xfrm>
                <a:off x="2960016" y="2093802"/>
                <a:ext cx="8680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F5BF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59,63</a:t>
                </a:r>
                <a:endParaRPr lang="es-ES" sz="14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CaixaDeTexto 1">
                <a:extLst>
                  <a:ext uri="{FF2B5EF4-FFF2-40B4-BE49-F238E27FC236}">
                    <a16:creationId xmlns:a16="http://schemas.microsoft.com/office/drawing/2014/main" id="{2A101B18-166D-4BEE-A685-D49F79D5556C}"/>
                  </a:ext>
                </a:extLst>
              </p:cNvPr>
              <p:cNvSpPr txBox="1"/>
              <p:nvPr/>
            </p:nvSpPr>
            <p:spPr>
              <a:xfrm>
                <a:off x="3007522" y="2341161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Dinero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2D0170A2-BF3A-4C6C-AFF9-A8ABB715670B}"/>
                </a:ext>
              </a:extLst>
            </p:cNvPr>
            <p:cNvGrpSpPr/>
            <p:nvPr/>
          </p:nvGrpSpPr>
          <p:grpSpPr>
            <a:xfrm>
              <a:off x="2660430" y="2890576"/>
              <a:ext cx="1328165" cy="447800"/>
              <a:chOff x="2421345" y="2072150"/>
              <a:chExt cx="1328165" cy="447800"/>
            </a:xfrm>
          </p:grpSpPr>
          <p:sp>
            <p:nvSpPr>
              <p:cNvPr id="42" name="Triángulo isósceles 41">
                <a:extLst>
                  <a:ext uri="{FF2B5EF4-FFF2-40B4-BE49-F238E27FC236}">
                    <a16:creationId xmlns:a16="http://schemas.microsoft.com/office/drawing/2014/main" id="{87530953-1B37-4EC6-8447-1966C158DA69}"/>
                  </a:ext>
                </a:extLst>
              </p:cNvPr>
              <p:cNvSpPr/>
              <p:nvPr/>
            </p:nvSpPr>
            <p:spPr>
              <a:xfrm rot="16200000">
                <a:off x="2398992" y="2187597"/>
                <a:ext cx="324111" cy="279406"/>
              </a:xfrm>
              <a:prstGeom prst="triangle">
                <a:avLst/>
              </a:prstGeom>
              <a:solidFill>
                <a:srgbClr val="3CD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3" name="CaixaDeTexto 1">
                <a:extLst>
                  <a:ext uri="{FF2B5EF4-FFF2-40B4-BE49-F238E27FC236}">
                    <a16:creationId xmlns:a16="http://schemas.microsoft.com/office/drawing/2014/main" id="{E8A74F09-BA84-444F-9E2D-A0598C26B96A}"/>
                  </a:ext>
                </a:extLst>
              </p:cNvPr>
              <p:cNvSpPr txBox="1"/>
              <p:nvPr/>
            </p:nvSpPr>
            <p:spPr>
              <a:xfrm>
                <a:off x="2699189" y="2072150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B28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73,29</a:t>
                </a:r>
                <a:endParaRPr lang="es-ES" sz="14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4" name="CaixaDeTexto 1">
                <a:extLst>
                  <a:ext uri="{FF2B5EF4-FFF2-40B4-BE49-F238E27FC236}">
                    <a16:creationId xmlns:a16="http://schemas.microsoft.com/office/drawing/2014/main" id="{D0F07DC1-8D3A-4557-A60E-0228C65E75A1}"/>
                  </a:ext>
                </a:extLst>
              </p:cNvPr>
              <p:cNvSpPr txBox="1"/>
              <p:nvPr/>
            </p:nvSpPr>
            <p:spPr>
              <a:xfrm>
                <a:off x="2751516" y="2335284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Salud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261E9A70-80EA-4444-9309-2B546A5B3F24}"/>
                </a:ext>
              </a:extLst>
            </p:cNvPr>
            <p:cNvSpPr/>
            <p:nvPr/>
          </p:nvSpPr>
          <p:spPr>
            <a:xfrm>
              <a:off x="919869" y="2119374"/>
              <a:ext cx="27027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rgbClr val="FFAE62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40 – 49 años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67396B98-EC7E-47C7-AE65-839845FF3B24}"/>
              </a:ext>
            </a:extLst>
          </p:cNvPr>
          <p:cNvGrpSpPr/>
          <p:nvPr/>
        </p:nvGrpSpPr>
        <p:grpSpPr>
          <a:xfrm>
            <a:off x="5860528" y="3008642"/>
            <a:ext cx="3513382" cy="1467931"/>
            <a:chOff x="475213" y="2108357"/>
            <a:chExt cx="3513382" cy="1467931"/>
          </a:xfrm>
        </p:grpSpPr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14937232-8C57-4044-AFFC-A0699E01F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2607" y="2635183"/>
              <a:ext cx="847823" cy="941105"/>
            </a:xfrm>
            <a:prstGeom prst="rect">
              <a:avLst/>
            </a:prstGeom>
          </p:spPr>
        </p:pic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5808E451-56A0-4801-96EC-FCF6E95D045C}"/>
                </a:ext>
              </a:extLst>
            </p:cNvPr>
            <p:cNvGrpSpPr/>
            <p:nvPr/>
          </p:nvGrpSpPr>
          <p:grpSpPr>
            <a:xfrm>
              <a:off x="475213" y="3094036"/>
              <a:ext cx="1319728" cy="438152"/>
              <a:chOff x="2753854" y="2088902"/>
              <a:chExt cx="1319728" cy="438152"/>
            </a:xfrm>
          </p:grpSpPr>
          <p:sp>
            <p:nvSpPr>
              <p:cNvPr id="65" name="Triángulo isósceles 64">
                <a:extLst>
                  <a:ext uri="{FF2B5EF4-FFF2-40B4-BE49-F238E27FC236}">
                    <a16:creationId xmlns:a16="http://schemas.microsoft.com/office/drawing/2014/main" id="{81D5227E-3C8E-4ACA-BE72-37D033910241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C9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66" name="CaixaDeTexto 1">
                <a:extLst>
                  <a:ext uri="{FF2B5EF4-FFF2-40B4-BE49-F238E27FC236}">
                    <a16:creationId xmlns:a16="http://schemas.microsoft.com/office/drawing/2014/main" id="{058F8291-D9C7-4855-9986-110796B3DED1}"/>
                  </a:ext>
                </a:extLst>
              </p:cNvPr>
              <p:cNvSpPr txBox="1"/>
              <p:nvPr/>
            </p:nvSpPr>
            <p:spPr>
              <a:xfrm>
                <a:off x="2753854" y="2088902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E0457B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69,63</a:t>
                </a:r>
                <a:endPara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7" name="CaixaDeTexto 1">
                <a:extLst>
                  <a:ext uri="{FF2B5EF4-FFF2-40B4-BE49-F238E27FC236}">
                    <a16:creationId xmlns:a16="http://schemas.microsoft.com/office/drawing/2014/main" id="{A2C69EA4-36B6-48FA-ACF3-775B6045C5A0}"/>
                  </a:ext>
                </a:extLst>
              </p:cNvPr>
              <p:cNvSpPr txBox="1"/>
              <p:nvPr/>
            </p:nvSpPr>
            <p:spPr>
              <a:xfrm>
                <a:off x="3013317" y="2342388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Amor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914968F5-39DA-4437-BEED-795BCECCFDCE}"/>
                </a:ext>
              </a:extLst>
            </p:cNvPr>
            <p:cNvGrpSpPr/>
            <p:nvPr/>
          </p:nvGrpSpPr>
          <p:grpSpPr>
            <a:xfrm>
              <a:off x="859436" y="2554353"/>
              <a:ext cx="1113566" cy="432025"/>
              <a:chOff x="2960016" y="2093802"/>
              <a:chExt cx="1113566" cy="432025"/>
            </a:xfrm>
          </p:grpSpPr>
          <p:sp>
            <p:nvSpPr>
              <p:cNvPr id="61" name="Triángulo isósceles 60">
                <a:extLst>
                  <a:ext uri="{FF2B5EF4-FFF2-40B4-BE49-F238E27FC236}">
                    <a16:creationId xmlns:a16="http://schemas.microsoft.com/office/drawing/2014/main" id="{F72D1DD2-4AA5-4E6C-8059-70118ED2FDDE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3D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62" name="CaixaDeTexto 1">
                <a:extLst>
                  <a:ext uri="{FF2B5EF4-FFF2-40B4-BE49-F238E27FC236}">
                    <a16:creationId xmlns:a16="http://schemas.microsoft.com/office/drawing/2014/main" id="{A403FB6E-FAEB-49F2-BBE8-0F61DCE5CCB9}"/>
                  </a:ext>
                </a:extLst>
              </p:cNvPr>
              <p:cNvSpPr txBox="1"/>
              <p:nvPr/>
            </p:nvSpPr>
            <p:spPr>
              <a:xfrm>
                <a:off x="2960016" y="2093802"/>
                <a:ext cx="8680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F5BF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55,89</a:t>
                </a:r>
                <a:endParaRPr lang="es-ES" sz="14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3" name="CaixaDeTexto 1">
                <a:extLst>
                  <a:ext uri="{FF2B5EF4-FFF2-40B4-BE49-F238E27FC236}">
                    <a16:creationId xmlns:a16="http://schemas.microsoft.com/office/drawing/2014/main" id="{634FDD2A-59F9-425F-A4BA-EAAD592D24B5}"/>
                  </a:ext>
                </a:extLst>
              </p:cNvPr>
              <p:cNvSpPr txBox="1"/>
              <p:nvPr/>
            </p:nvSpPr>
            <p:spPr>
              <a:xfrm>
                <a:off x="3007522" y="2341161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Dinero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14FF46B7-E3E1-487D-86F1-2F23A11B6D99}"/>
                </a:ext>
              </a:extLst>
            </p:cNvPr>
            <p:cNvGrpSpPr/>
            <p:nvPr/>
          </p:nvGrpSpPr>
          <p:grpSpPr>
            <a:xfrm>
              <a:off x="2660430" y="2890576"/>
              <a:ext cx="1328165" cy="447800"/>
              <a:chOff x="2421345" y="2072150"/>
              <a:chExt cx="1328165" cy="447800"/>
            </a:xfrm>
          </p:grpSpPr>
          <p:sp>
            <p:nvSpPr>
              <p:cNvPr id="58" name="Triángulo isósceles 57">
                <a:extLst>
                  <a:ext uri="{FF2B5EF4-FFF2-40B4-BE49-F238E27FC236}">
                    <a16:creationId xmlns:a16="http://schemas.microsoft.com/office/drawing/2014/main" id="{0A4A1A9F-B2DF-4969-9AC7-5B1038BB5C2D}"/>
                  </a:ext>
                </a:extLst>
              </p:cNvPr>
              <p:cNvSpPr/>
              <p:nvPr/>
            </p:nvSpPr>
            <p:spPr>
              <a:xfrm rot="16200000">
                <a:off x="2398992" y="2187597"/>
                <a:ext cx="324111" cy="279406"/>
              </a:xfrm>
              <a:prstGeom prst="triangle">
                <a:avLst/>
              </a:prstGeom>
              <a:solidFill>
                <a:srgbClr val="3CD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9" name="CaixaDeTexto 1">
                <a:extLst>
                  <a:ext uri="{FF2B5EF4-FFF2-40B4-BE49-F238E27FC236}">
                    <a16:creationId xmlns:a16="http://schemas.microsoft.com/office/drawing/2014/main" id="{CDD96B95-AA7C-450A-9284-8FE6AD07CC8C}"/>
                  </a:ext>
                </a:extLst>
              </p:cNvPr>
              <p:cNvSpPr txBox="1"/>
              <p:nvPr/>
            </p:nvSpPr>
            <p:spPr>
              <a:xfrm>
                <a:off x="2699189" y="2072150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B28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70,25</a:t>
                </a:r>
                <a:endParaRPr lang="es-ES" sz="14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0" name="CaixaDeTexto 1">
                <a:extLst>
                  <a:ext uri="{FF2B5EF4-FFF2-40B4-BE49-F238E27FC236}">
                    <a16:creationId xmlns:a16="http://schemas.microsoft.com/office/drawing/2014/main" id="{14838B5A-E069-4532-A9FD-47168F4C3094}"/>
                  </a:ext>
                </a:extLst>
              </p:cNvPr>
              <p:cNvSpPr txBox="1"/>
              <p:nvPr/>
            </p:nvSpPr>
            <p:spPr>
              <a:xfrm>
                <a:off x="2751516" y="2335284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Salud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E40D7B24-AB97-4A68-B5CC-E3F5CEA62642}"/>
                </a:ext>
              </a:extLst>
            </p:cNvPr>
            <p:cNvSpPr/>
            <p:nvPr/>
          </p:nvSpPr>
          <p:spPr>
            <a:xfrm>
              <a:off x="906942" y="2108357"/>
              <a:ext cx="27027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rgbClr val="FFAE62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70 – 79 años</a:t>
              </a: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68BD538F-CE5F-42F6-B68F-A1966AD37432}"/>
              </a:ext>
            </a:extLst>
          </p:cNvPr>
          <p:cNvGrpSpPr/>
          <p:nvPr/>
        </p:nvGrpSpPr>
        <p:grpSpPr>
          <a:xfrm>
            <a:off x="2815309" y="1393877"/>
            <a:ext cx="3513382" cy="1434140"/>
            <a:chOff x="475213" y="2142148"/>
            <a:chExt cx="3513382" cy="1434140"/>
          </a:xfrm>
        </p:grpSpPr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2B8FE42F-7261-4BD9-B115-61673B707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2607" y="2635183"/>
              <a:ext cx="847823" cy="941105"/>
            </a:xfrm>
            <a:prstGeom prst="rect">
              <a:avLst/>
            </a:prstGeom>
          </p:spPr>
        </p:pic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538D3E13-BB57-42DD-B13B-A34610D8B07D}"/>
                </a:ext>
              </a:extLst>
            </p:cNvPr>
            <p:cNvGrpSpPr/>
            <p:nvPr/>
          </p:nvGrpSpPr>
          <p:grpSpPr>
            <a:xfrm>
              <a:off x="475213" y="3094036"/>
              <a:ext cx="1319728" cy="438152"/>
              <a:chOff x="2753854" y="2088902"/>
              <a:chExt cx="1319728" cy="438152"/>
            </a:xfrm>
          </p:grpSpPr>
          <p:sp>
            <p:nvSpPr>
              <p:cNvPr id="80" name="Triángulo isósceles 79">
                <a:extLst>
                  <a:ext uri="{FF2B5EF4-FFF2-40B4-BE49-F238E27FC236}">
                    <a16:creationId xmlns:a16="http://schemas.microsoft.com/office/drawing/2014/main" id="{1FB4881D-4FC7-44E1-A47A-1C5B7BDEDA55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C9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81" name="CaixaDeTexto 1">
                <a:extLst>
                  <a:ext uri="{FF2B5EF4-FFF2-40B4-BE49-F238E27FC236}">
                    <a16:creationId xmlns:a16="http://schemas.microsoft.com/office/drawing/2014/main" id="{F0016BC2-5D7D-400E-ABFD-AEDE7FCAC145}"/>
                  </a:ext>
                </a:extLst>
              </p:cNvPr>
              <p:cNvSpPr txBox="1"/>
              <p:nvPr/>
            </p:nvSpPr>
            <p:spPr>
              <a:xfrm>
                <a:off x="2753854" y="2088902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E0457B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73,77%</a:t>
                </a:r>
                <a:endPara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2" name="CaixaDeTexto 1">
                <a:extLst>
                  <a:ext uri="{FF2B5EF4-FFF2-40B4-BE49-F238E27FC236}">
                    <a16:creationId xmlns:a16="http://schemas.microsoft.com/office/drawing/2014/main" id="{58156D4C-644A-4707-AD74-B207E6840D94}"/>
                  </a:ext>
                </a:extLst>
              </p:cNvPr>
              <p:cNvSpPr txBox="1"/>
              <p:nvPr/>
            </p:nvSpPr>
            <p:spPr>
              <a:xfrm>
                <a:off x="3013317" y="2342388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Amor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010FA789-EF2F-4246-9ECF-78AC64A49265}"/>
                </a:ext>
              </a:extLst>
            </p:cNvPr>
            <p:cNvGrpSpPr/>
            <p:nvPr/>
          </p:nvGrpSpPr>
          <p:grpSpPr>
            <a:xfrm>
              <a:off x="859436" y="2554353"/>
              <a:ext cx="1113566" cy="432025"/>
              <a:chOff x="2960016" y="2093802"/>
              <a:chExt cx="1113566" cy="432025"/>
            </a:xfrm>
          </p:grpSpPr>
          <p:sp>
            <p:nvSpPr>
              <p:cNvPr id="77" name="Triángulo isósceles 76">
                <a:extLst>
                  <a:ext uri="{FF2B5EF4-FFF2-40B4-BE49-F238E27FC236}">
                    <a16:creationId xmlns:a16="http://schemas.microsoft.com/office/drawing/2014/main" id="{5C16D11A-2845-44C1-9DB4-566A009E51EA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3D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8" name="CaixaDeTexto 1">
                <a:extLst>
                  <a:ext uri="{FF2B5EF4-FFF2-40B4-BE49-F238E27FC236}">
                    <a16:creationId xmlns:a16="http://schemas.microsoft.com/office/drawing/2014/main" id="{C4270ABD-0B46-424C-A616-74E9138055B2}"/>
                  </a:ext>
                </a:extLst>
              </p:cNvPr>
              <p:cNvSpPr txBox="1"/>
              <p:nvPr/>
            </p:nvSpPr>
            <p:spPr>
              <a:xfrm>
                <a:off x="2960016" y="2093802"/>
                <a:ext cx="8680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F5BF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61,78%</a:t>
                </a:r>
                <a:endParaRPr lang="es-ES" sz="14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9" name="CaixaDeTexto 1">
                <a:extLst>
                  <a:ext uri="{FF2B5EF4-FFF2-40B4-BE49-F238E27FC236}">
                    <a16:creationId xmlns:a16="http://schemas.microsoft.com/office/drawing/2014/main" id="{151FFD32-DEB7-406C-89FC-8155329AF39C}"/>
                  </a:ext>
                </a:extLst>
              </p:cNvPr>
              <p:cNvSpPr txBox="1"/>
              <p:nvPr/>
            </p:nvSpPr>
            <p:spPr>
              <a:xfrm>
                <a:off x="3007522" y="2341161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Dinero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378679A3-21F1-4FC5-9E70-C0AD47D059C0}"/>
                </a:ext>
              </a:extLst>
            </p:cNvPr>
            <p:cNvGrpSpPr/>
            <p:nvPr/>
          </p:nvGrpSpPr>
          <p:grpSpPr>
            <a:xfrm>
              <a:off x="2660430" y="2890576"/>
              <a:ext cx="1328165" cy="447800"/>
              <a:chOff x="2421345" y="2072150"/>
              <a:chExt cx="1328165" cy="447800"/>
            </a:xfrm>
          </p:grpSpPr>
          <p:sp>
            <p:nvSpPr>
              <p:cNvPr id="74" name="Triángulo isósceles 73">
                <a:extLst>
                  <a:ext uri="{FF2B5EF4-FFF2-40B4-BE49-F238E27FC236}">
                    <a16:creationId xmlns:a16="http://schemas.microsoft.com/office/drawing/2014/main" id="{6B8C4163-31D8-4DF7-8A2C-6B706D9B246B}"/>
                  </a:ext>
                </a:extLst>
              </p:cNvPr>
              <p:cNvSpPr/>
              <p:nvPr/>
            </p:nvSpPr>
            <p:spPr>
              <a:xfrm rot="16200000">
                <a:off x="2398992" y="2187597"/>
                <a:ext cx="324111" cy="279406"/>
              </a:xfrm>
              <a:prstGeom prst="triangle">
                <a:avLst/>
              </a:prstGeom>
              <a:solidFill>
                <a:srgbClr val="3CD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75" name="CaixaDeTexto 1">
                <a:extLst>
                  <a:ext uri="{FF2B5EF4-FFF2-40B4-BE49-F238E27FC236}">
                    <a16:creationId xmlns:a16="http://schemas.microsoft.com/office/drawing/2014/main" id="{11694D6C-15E6-4F3A-814A-51650A868443}"/>
                  </a:ext>
                </a:extLst>
              </p:cNvPr>
              <p:cNvSpPr txBox="1"/>
              <p:nvPr/>
            </p:nvSpPr>
            <p:spPr>
              <a:xfrm>
                <a:off x="2699189" y="2072150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B28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76,12%</a:t>
                </a:r>
                <a:endParaRPr lang="es-ES" sz="14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76" name="CaixaDeTexto 1">
                <a:extLst>
                  <a:ext uri="{FF2B5EF4-FFF2-40B4-BE49-F238E27FC236}">
                    <a16:creationId xmlns:a16="http://schemas.microsoft.com/office/drawing/2014/main" id="{0977C829-A45B-496F-9CEE-6B2991694C0D}"/>
                  </a:ext>
                </a:extLst>
              </p:cNvPr>
              <p:cNvSpPr txBox="1"/>
              <p:nvPr/>
            </p:nvSpPr>
            <p:spPr>
              <a:xfrm>
                <a:off x="2751516" y="2335284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Salud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FCCBD8B8-5148-4639-A42D-2963C2CD8086}"/>
                </a:ext>
              </a:extLst>
            </p:cNvPr>
            <p:cNvSpPr/>
            <p:nvPr/>
          </p:nvSpPr>
          <p:spPr>
            <a:xfrm>
              <a:off x="908896" y="2142148"/>
              <a:ext cx="27027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rgbClr val="FFAE62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30 – 39 años</a:t>
              </a: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6CBAEB9C-AB70-497E-9BC9-8243DCB23B5D}"/>
              </a:ext>
            </a:extLst>
          </p:cNvPr>
          <p:cNvGrpSpPr/>
          <p:nvPr/>
        </p:nvGrpSpPr>
        <p:grpSpPr>
          <a:xfrm>
            <a:off x="2779194" y="3031477"/>
            <a:ext cx="3513382" cy="1445096"/>
            <a:chOff x="475213" y="2131192"/>
            <a:chExt cx="3513382" cy="1445096"/>
          </a:xfrm>
        </p:grpSpPr>
        <p:pic>
          <p:nvPicPr>
            <p:cNvPr id="84" name="Gráfico 83">
              <a:extLst>
                <a:ext uri="{FF2B5EF4-FFF2-40B4-BE49-F238E27FC236}">
                  <a16:creationId xmlns:a16="http://schemas.microsoft.com/office/drawing/2014/main" id="{A4CA8A7F-F340-4BFD-97A4-18E5843A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2607" y="2635183"/>
              <a:ext cx="847823" cy="941105"/>
            </a:xfrm>
            <a:prstGeom prst="rect">
              <a:avLst/>
            </a:prstGeom>
          </p:spPr>
        </p:pic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028AB03B-B322-4970-B6A4-291C2202E0EA}"/>
                </a:ext>
              </a:extLst>
            </p:cNvPr>
            <p:cNvGrpSpPr/>
            <p:nvPr/>
          </p:nvGrpSpPr>
          <p:grpSpPr>
            <a:xfrm>
              <a:off x="475213" y="3094036"/>
              <a:ext cx="1319728" cy="438152"/>
              <a:chOff x="2753854" y="2088902"/>
              <a:chExt cx="1319728" cy="438152"/>
            </a:xfrm>
          </p:grpSpPr>
          <p:sp>
            <p:nvSpPr>
              <p:cNvPr id="95" name="Triángulo isósceles 94">
                <a:extLst>
                  <a:ext uri="{FF2B5EF4-FFF2-40B4-BE49-F238E27FC236}">
                    <a16:creationId xmlns:a16="http://schemas.microsoft.com/office/drawing/2014/main" id="{B1C9AE62-F566-44B9-AE5B-93A38B34C739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C9B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96" name="CaixaDeTexto 1">
                <a:extLst>
                  <a:ext uri="{FF2B5EF4-FFF2-40B4-BE49-F238E27FC236}">
                    <a16:creationId xmlns:a16="http://schemas.microsoft.com/office/drawing/2014/main" id="{E70DA358-52EF-4533-8657-6E3AC6BEC411}"/>
                  </a:ext>
                </a:extLst>
              </p:cNvPr>
              <p:cNvSpPr txBox="1"/>
              <p:nvPr/>
            </p:nvSpPr>
            <p:spPr>
              <a:xfrm>
                <a:off x="2753854" y="2088902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E0457B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71,31</a:t>
                </a:r>
                <a:endPara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7" name="CaixaDeTexto 1">
                <a:extLst>
                  <a:ext uri="{FF2B5EF4-FFF2-40B4-BE49-F238E27FC236}">
                    <a16:creationId xmlns:a16="http://schemas.microsoft.com/office/drawing/2014/main" id="{469ECF94-5456-4DD6-A685-888D4443BD6B}"/>
                  </a:ext>
                </a:extLst>
              </p:cNvPr>
              <p:cNvSpPr txBox="1"/>
              <p:nvPr/>
            </p:nvSpPr>
            <p:spPr>
              <a:xfrm>
                <a:off x="3013317" y="2342388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Amor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86" name="Grupo 85">
              <a:extLst>
                <a:ext uri="{FF2B5EF4-FFF2-40B4-BE49-F238E27FC236}">
                  <a16:creationId xmlns:a16="http://schemas.microsoft.com/office/drawing/2014/main" id="{E8F4297B-28E0-488A-91B5-A9C5D0369C3D}"/>
                </a:ext>
              </a:extLst>
            </p:cNvPr>
            <p:cNvGrpSpPr/>
            <p:nvPr/>
          </p:nvGrpSpPr>
          <p:grpSpPr>
            <a:xfrm>
              <a:off x="859436" y="2554353"/>
              <a:ext cx="1113566" cy="432025"/>
              <a:chOff x="2960016" y="2093802"/>
              <a:chExt cx="1113566" cy="432025"/>
            </a:xfrm>
          </p:grpSpPr>
          <p:sp>
            <p:nvSpPr>
              <p:cNvPr id="92" name="Triángulo isósceles 91">
                <a:extLst>
                  <a:ext uri="{FF2B5EF4-FFF2-40B4-BE49-F238E27FC236}">
                    <a16:creationId xmlns:a16="http://schemas.microsoft.com/office/drawing/2014/main" id="{6C686D2D-80A3-4839-8F59-4AA913D44BD1}"/>
                  </a:ext>
                </a:extLst>
              </p:cNvPr>
              <p:cNvSpPr/>
              <p:nvPr/>
            </p:nvSpPr>
            <p:spPr>
              <a:xfrm rot="5400000">
                <a:off x="3771823" y="2187597"/>
                <a:ext cx="324111" cy="279406"/>
              </a:xfrm>
              <a:prstGeom prst="triangle">
                <a:avLst/>
              </a:prstGeom>
              <a:solidFill>
                <a:srgbClr val="F3D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93" name="CaixaDeTexto 1">
                <a:extLst>
                  <a:ext uri="{FF2B5EF4-FFF2-40B4-BE49-F238E27FC236}">
                    <a16:creationId xmlns:a16="http://schemas.microsoft.com/office/drawing/2014/main" id="{1FC7E5F5-C65A-453C-ABD0-A2EF736446FC}"/>
                  </a:ext>
                </a:extLst>
              </p:cNvPr>
              <p:cNvSpPr txBox="1"/>
              <p:nvPr/>
            </p:nvSpPr>
            <p:spPr>
              <a:xfrm>
                <a:off x="2960016" y="2093802"/>
                <a:ext cx="8680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>
                    <a:solidFill>
                      <a:srgbClr val="F5BF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58,05</a:t>
                </a:r>
                <a:endParaRPr lang="es-ES" sz="14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4" name="CaixaDeTexto 1">
                <a:extLst>
                  <a:ext uri="{FF2B5EF4-FFF2-40B4-BE49-F238E27FC236}">
                    <a16:creationId xmlns:a16="http://schemas.microsoft.com/office/drawing/2014/main" id="{75400B9D-F08D-4D58-8D59-905325F792F8}"/>
                  </a:ext>
                </a:extLst>
              </p:cNvPr>
              <p:cNvSpPr txBox="1"/>
              <p:nvPr/>
            </p:nvSpPr>
            <p:spPr>
              <a:xfrm>
                <a:off x="3007522" y="2341161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Dinero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87" name="Grupo 86">
              <a:extLst>
                <a:ext uri="{FF2B5EF4-FFF2-40B4-BE49-F238E27FC236}">
                  <a16:creationId xmlns:a16="http://schemas.microsoft.com/office/drawing/2014/main" id="{F1183EFC-994B-4D38-B1D9-0354F2440620}"/>
                </a:ext>
              </a:extLst>
            </p:cNvPr>
            <p:cNvGrpSpPr/>
            <p:nvPr/>
          </p:nvGrpSpPr>
          <p:grpSpPr>
            <a:xfrm>
              <a:off x="2660430" y="2890576"/>
              <a:ext cx="1328165" cy="447800"/>
              <a:chOff x="2421345" y="2072150"/>
              <a:chExt cx="1328165" cy="447800"/>
            </a:xfrm>
          </p:grpSpPr>
          <p:sp>
            <p:nvSpPr>
              <p:cNvPr id="89" name="Triángulo isósceles 88">
                <a:extLst>
                  <a:ext uri="{FF2B5EF4-FFF2-40B4-BE49-F238E27FC236}">
                    <a16:creationId xmlns:a16="http://schemas.microsoft.com/office/drawing/2014/main" id="{F3A297C4-B1DC-404B-A4CE-009B0826CF77}"/>
                  </a:ext>
                </a:extLst>
              </p:cNvPr>
              <p:cNvSpPr/>
              <p:nvPr/>
            </p:nvSpPr>
            <p:spPr>
              <a:xfrm rot="16200000">
                <a:off x="2398992" y="2187597"/>
                <a:ext cx="324111" cy="279406"/>
              </a:xfrm>
              <a:prstGeom prst="triangle">
                <a:avLst/>
              </a:prstGeom>
              <a:solidFill>
                <a:srgbClr val="3CDB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90" name="CaixaDeTexto 1">
                <a:extLst>
                  <a:ext uri="{FF2B5EF4-FFF2-40B4-BE49-F238E27FC236}">
                    <a16:creationId xmlns:a16="http://schemas.microsoft.com/office/drawing/2014/main" id="{FC05C0AB-8589-4DED-A6BA-D01472DADD0B}"/>
                  </a:ext>
                </a:extLst>
              </p:cNvPr>
              <p:cNvSpPr txBox="1"/>
              <p:nvPr/>
            </p:nvSpPr>
            <p:spPr>
              <a:xfrm>
                <a:off x="2699189" y="2072150"/>
                <a:ext cx="1050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B287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72,70</a:t>
                </a:r>
                <a:endParaRPr lang="es-ES" sz="14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1" name="CaixaDeTexto 1">
                <a:extLst>
                  <a:ext uri="{FF2B5EF4-FFF2-40B4-BE49-F238E27FC236}">
                    <a16:creationId xmlns:a16="http://schemas.microsoft.com/office/drawing/2014/main" id="{E9F2B68D-1710-4C5D-B8BA-DAEB860118BB}"/>
                  </a:ext>
                </a:extLst>
              </p:cNvPr>
              <p:cNvSpPr txBox="1"/>
              <p:nvPr/>
            </p:nvSpPr>
            <p:spPr>
              <a:xfrm>
                <a:off x="2751516" y="2335284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200" dirty="0">
                    <a:solidFill>
                      <a:srgbClr val="949483"/>
                    </a:solidFill>
                    <a:latin typeface="GT Walsheim" panose="02000503020000020003" pitchFamily="2" charset="0"/>
                    <a:ea typeface="Verdana" panose="020B0604030504040204" pitchFamily="34" charset="0"/>
                  </a:rPr>
                  <a:t>Salud</a:t>
                </a:r>
                <a:endParaRPr lang="es-ES" sz="1200" dirty="0">
                  <a:solidFill>
                    <a:srgbClr val="949483"/>
                  </a:solidFill>
                  <a:latin typeface="GT Walsheim" panose="02000503020000020003" pitchFamily="2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9AB65EF1-D4C1-4DCC-87C8-6A3D9D19D297}"/>
                </a:ext>
              </a:extLst>
            </p:cNvPr>
            <p:cNvSpPr/>
            <p:nvPr/>
          </p:nvSpPr>
          <p:spPr>
            <a:xfrm>
              <a:off x="850087" y="2131192"/>
              <a:ext cx="27027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rgbClr val="FFAE62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60 – 69 años</a:t>
              </a:r>
            </a:p>
          </p:txBody>
        </p:sp>
      </p:grpSp>
      <p:sp>
        <p:nvSpPr>
          <p:cNvPr id="98" name="CaixaDeTexto 1">
            <a:extLst>
              <a:ext uri="{FF2B5EF4-FFF2-40B4-BE49-F238E27FC236}">
                <a16:creationId xmlns:a16="http://schemas.microsoft.com/office/drawing/2014/main" id="{89483610-1650-4D67-8D04-0B15CF1B6512}"/>
              </a:ext>
            </a:extLst>
          </p:cNvPr>
          <p:cNvSpPr txBox="1"/>
          <p:nvPr/>
        </p:nvSpPr>
        <p:spPr>
          <a:xfrm>
            <a:off x="821308" y="478455"/>
            <a:ext cx="7116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6A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Con algunos cambios en función de la edad. </a:t>
            </a:r>
          </a:p>
          <a:p>
            <a:pPr algn="ctr"/>
            <a:r>
              <a:rPr lang="es-ES" sz="2400" b="1" dirty="0">
                <a:solidFill>
                  <a:srgbClr val="FF6A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La década de los 50 parece  peor…</a:t>
            </a:r>
          </a:p>
        </p:txBody>
      </p:sp>
      <p:pic>
        <p:nvPicPr>
          <p:cNvPr id="99" name="Gráfico 98">
            <a:extLst>
              <a:ext uri="{FF2B5EF4-FFF2-40B4-BE49-F238E27FC236}">
                <a16:creationId xmlns:a16="http://schemas.microsoft.com/office/drawing/2014/main" id="{09067A9B-15C9-4375-9FAB-4AFAA80A22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CBE8CD1-33E9-4B70-B4D8-05AE9CB3ADA8}"/>
              </a:ext>
            </a:extLst>
          </p:cNvPr>
          <p:cNvSpPr/>
          <p:nvPr/>
        </p:nvSpPr>
        <p:spPr>
          <a:xfrm>
            <a:off x="0" y="0"/>
            <a:ext cx="2809006" cy="5143500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Retângulo 44">
            <a:extLst>
              <a:ext uri="{FF2B5EF4-FFF2-40B4-BE49-F238E27FC236}">
                <a16:creationId xmlns:a16="http://schemas.microsoft.com/office/drawing/2014/main" id="{F64BA762-1514-41C2-B140-B808631F05F9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12FCE71-F4D2-475C-84B7-C81D630E81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  <p:sp>
        <p:nvSpPr>
          <p:cNvPr id="11" name="8 CuadroTexto">
            <a:extLst>
              <a:ext uri="{FF2B5EF4-FFF2-40B4-BE49-F238E27FC236}">
                <a16:creationId xmlns:a16="http://schemas.microsoft.com/office/drawing/2014/main" id="{CB3084B9-5653-4A1C-A06B-FE157D0F2A99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5571CAF-CD3F-4623-84FE-A24C9B360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" r="63815"/>
          <a:stretch/>
        </p:blipFill>
        <p:spPr>
          <a:xfrm>
            <a:off x="79328" y="1047541"/>
            <a:ext cx="2729678" cy="223837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50826" y="532054"/>
            <a:ext cx="280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Índice</a:t>
            </a:r>
            <a:endParaRPr lang="pt-BR" sz="2000" dirty="0">
              <a:solidFill>
                <a:schemeClr val="bg1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CaixaDeTexto 52">
            <a:extLst>
              <a:ext uri="{FF2B5EF4-FFF2-40B4-BE49-F238E27FC236}">
                <a16:creationId xmlns:a16="http://schemas.microsoft.com/office/drawing/2014/main" id="{4B229B99-E179-489D-B1E6-59D89AA4339F}"/>
              </a:ext>
            </a:extLst>
          </p:cNvPr>
          <p:cNvSpPr txBox="1"/>
          <p:nvPr/>
        </p:nvSpPr>
        <p:spPr>
          <a:xfrm>
            <a:off x="2888334" y="197187"/>
            <a:ext cx="62556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Objetivo del estudio y metodología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2.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Principales resultados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F6BE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3.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El elusivo concepto de la edad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¿Qué edad creemos que tenemos?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00B388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5.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¿Por qué algunas personas se ven más jóvenes y otras no? La percepción de la salud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FF6A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6.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Tres cosas tiene la vida: salud, dinero y amor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7.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Bienestar emocional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F6BE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8.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Diferencias entre los que se ven más jóvenes y los que no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9.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¿Qué hacen los que se ven mejor respecto a los que se ven peor?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00B28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10.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Conclusiones</a:t>
            </a:r>
          </a:p>
          <a:p>
            <a:pPr algn="just">
              <a:buClr>
                <a:srgbClr val="F6BE00"/>
              </a:buClr>
            </a:pPr>
            <a:r>
              <a:rPr lang="es-ES" sz="2800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11. </a:t>
            </a:r>
            <a:r>
              <a:rPr lang="es-ES" sz="11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¿Qué hacer para verse más joven?</a:t>
            </a:r>
          </a:p>
        </p:txBody>
      </p:sp>
    </p:spTree>
    <p:extLst>
      <p:ext uri="{BB962C8B-B14F-4D97-AF65-F5344CB8AC3E}">
        <p14:creationId xmlns:p14="http://schemas.microsoft.com/office/powerpoint/2010/main" val="3643040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3A73557-7A2F-477F-80BB-36CA8088C9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1760" y="1677719"/>
            <a:ext cx="7429071" cy="309369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24DA48A5-BEB9-4030-A6E2-16848E9AE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9176" y="4510006"/>
            <a:ext cx="326873" cy="36283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33E4AA-243E-406A-99CD-9F0D4CB40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2792" y="3219858"/>
            <a:ext cx="326873" cy="36283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27C3691-7A48-4372-8C6C-45965594B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9286" y="2495901"/>
            <a:ext cx="326873" cy="36283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FFF69BF3-2AD5-4AAA-BF7C-C17E80E9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6409" y="3161583"/>
            <a:ext cx="326873" cy="36283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F743C8F-7284-40C2-94F3-D8E908C91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460" y="3505288"/>
            <a:ext cx="326873" cy="362836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6769B3DC-DBFA-41AA-A12C-1789A8384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9413" y="3505288"/>
            <a:ext cx="326873" cy="362836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55FC32DF-1515-4D43-852C-86EA3A08B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3072" y="2900616"/>
            <a:ext cx="326873" cy="362836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BB2112F-30E3-4A94-AB09-04657F9AB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42540" y="1630160"/>
            <a:ext cx="326873" cy="36283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FA7BA10F-86F9-442A-95AB-4D0E00375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5240" y="1585914"/>
            <a:ext cx="326873" cy="36283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14F1719-F5B9-4B30-933B-980465165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2612" y="2313676"/>
            <a:ext cx="326873" cy="36283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026A5F20-9B7F-4567-83C7-9310F757F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9276" y="2578382"/>
            <a:ext cx="326873" cy="36283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4484657A-A14A-45A7-9C53-E96BC7466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07" y="3064493"/>
            <a:ext cx="326873" cy="36283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6CD7A114-3FBE-4DEC-87D8-15915494C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8155" y="2540630"/>
            <a:ext cx="326873" cy="36283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5056DFDD-BDEF-4CE3-BCDD-775F8840E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5248" y="2056715"/>
            <a:ext cx="326873" cy="36283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F32992C0-F7D9-4252-8670-63CB59AD1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4076" y="2140366"/>
            <a:ext cx="326873" cy="362836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2F4A0B24-3DDE-4927-9613-3A49531E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3776" y="1724844"/>
            <a:ext cx="326873" cy="362836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F16B8663-A9A2-41F8-A60A-9319917BB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01002" y="1864490"/>
            <a:ext cx="326873" cy="362836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794A95FB-1515-48AC-B9C9-2BA04957BE09}"/>
              </a:ext>
            </a:extLst>
          </p:cNvPr>
          <p:cNvGrpSpPr/>
          <p:nvPr/>
        </p:nvGrpSpPr>
        <p:grpSpPr>
          <a:xfrm>
            <a:off x="2484254" y="1540983"/>
            <a:ext cx="559635" cy="483915"/>
            <a:chOff x="1201612" y="957345"/>
            <a:chExt cx="607765" cy="48391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EA9FCFEF-3E8A-4153-8AF3-574B3BD4AA7F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CaixaDeTexto 1">
              <a:extLst>
                <a:ext uri="{FF2B5EF4-FFF2-40B4-BE49-F238E27FC236}">
                  <a16:creationId xmlns:a16="http://schemas.microsoft.com/office/drawing/2014/main" id="{27634BCF-8EAA-48F8-82E0-DB551202B5E2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69,24</a:t>
              </a:r>
            </a:p>
          </p:txBody>
        </p:sp>
        <p:sp>
          <p:nvSpPr>
            <p:cNvPr id="32" name="CaixaDeTexto 1">
              <a:extLst>
                <a:ext uri="{FF2B5EF4-FFF2-40B4-BE49-F238E27FC236}">
                  <a16:creationId xmlns:a16="http://schemas.microsoft.com/office/drawing/2014/main" id="{72705B3C-7138-4284-8FC9-F4871443364B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67,94</a:t>
              </a:r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F9F554AF-3298-4F39-BF32-3D37AF64A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11CBB597-FF22-455F-BD16-F1329C1E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79BAD840-C02A-4381-AC3A-D9817F802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39" name="CaixaDeTexto 1">
              <a:extLst>
                <a:ext uri="{FF2B5EF4-FFF2-40B4-BE49-F238E27FC236}">
                  <a16:creationId xmlns:a16="http://schemas.microsoft.com/office/drawing/2014/main" id="{9C9EEBCF-E140-4EDA-9D84-C0C33C5E2569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55,41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75C43E20-BC42-4017-A852-2B819719844B}"/>
              </a:ext>
            </a:extLst>
          </p:cNvPr>
          <p:cNvGrpSpPr/>
          <p:nvPr/>
        </p:nvGrpSpPr>
        <p:grpSpPr>
          <a:xfrm>
            <a:off x="3182103" y="2177593"/>
            <a:ext cx="577199" cy="483915"/>
            <a:chOff x="1201612" y="957345"/>
            <a:chExt cx="607765" cy="483915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999FF677-A324-4528-9E79-3B53855E5943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CaixaDeTexto 1">
              <a:extLst>
                <a:ext uri="{FF2B5EF4-FFF2-40B4-BE49-F238E27FC236}">
                  <a16:creationId xmlns:a16="http://schemas.microsoft.com/office/drawing/2014/main" id="{DB489522-9DB8-4DA6-BFE5-FD3F22AA3A1E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74,17</a:t>
              </a:r>
            </a:p>
          </p:txBody>
        </p:sp>
        <p:sp>
          <p:nvSpPr>
            <p:cNvPr id="44" name="CaixaDeTexto 1">
              <a:extLst>
                <a:ext uri="{FF2B5EF4-FFF2-40B4-BE49-F238E27FC236}">
                  <a16:creationId xmlns:a16="http://schemas.microsoft.com/office/drawing/2014/main" id="{195C3932-1ED8-48D2-B4FA-28C9033C8BF9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71,88</a:t>
              </a:r>
            </a:p>
          </p:txBody>
        </p:sp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9F173E56-A052-45B5-8AD6-DAD846A01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51F10D08-065E-46E4-BCF1-1041DF88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0FDEE851-A24E-4B0D-AE96-33418F3A2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49" name="CaixaDeTexto 1">
              <a:extLst>
                <a:ext uri="{FF2B5EF4-FFF2-40B4-BE49-F238E27FC236}">
                  <a16:creationId xmlns:a16="http://schemas.microsoft.com/office/drawing/2014/main" id="{B48C3021-FD88-4DFE-B519-F29BC462D3E3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62,81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C4B05470-D377-46FA-BA5D-981194E8F4EA}"/>
              </a:ext>
            </a:extLst>
          </p:cNvPr>
          <p:cNvGrpSpPr/>
          <p:nvPr/>
        </p:nvGrpSpPr>
        <p:grpSpPr>
          <a:xfrm>
            <a:off x="3880108" y="1058441"/>
            <a:ext cx="559635" cy="483915"/>
            <a:chOff x="1201612" y="957345"/>
            <a:chExt cx="607765" cy="483915"/>
          </a:xfrm>
        </p:grpSpPr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9CD48C10-B738-4E3C-AD01-8A5CA5BEEA6F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2" name="CaixaDeTexto 1">
              <a:extLst>
                <a:ext uri="{FF2B5EF4-FFF2-40B4-BE49-F238E27FC236}">
                  <a16:creationId xmlns:a16="http://schemas.microsoft.com/office/drawing/2014/main" id="{CBDC6E45-6983-4BCD-9CE3-2362C4CD6ADA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72,13</a:t>
              </a:r>
            </a:p>
          </p:txBody>
        </p:sp>
        <p:sp>
          <p:nvSpPr>
            <p:cNvPr id="53" name="CaixaDeTexto 1">
              <a:extLst>
                <a:ext uri="{FF2B5EF4-FFF2-40B4-BE49-F238E27FC236}">
                  <a16:creationId xmlns:a16="http://schemas.microsoft.com/office/drawing/2014/main" id="{E75950A4-17C9-453B-A79E-EDF41C6FAE18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73,19</a:t>
              </a:r>
            </a:p>
          </p:txBody>
        </p:sp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F388E18D-58E6-4AC7-B34E-A50801B3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19B160F5-5FAB-4649-BC66-FA40A9930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56" name="Gráfico 55">
              <a:extLst>
                <a:ext uri="{FF2B5EF4-FFF2-40B4-BE49-F238E27FC236}">
                  <a16:creationId xmlns:a16="http://schemas.microsoft.com/office/drawing/2014/main" id="{1C1E8063-9CD9-4218-B3B8-0C9779CC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57" name="CaixaDeTexto 1">
              <a:extLst>
                <a:ext uri="{FF2B5EF4-FFF2-40B4-BE49-F238E27FC236}">
                  <a16:creationId xmlns:a16="http://schemas.microsoft.com/office/drawing/2014/main" id="{4D16143F-41D0-4463-94DB-888E6DB83F07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62,30</a:t>
              </a: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AEAE8B49-0CD1-4B40-9353-E8602098ADBB}"/>
              </a:ext>
            </a:extLst>
          </p:cNvPr>
          <p:cNvGrpSpPr/>
          <p:nvPr/>
        </p:nvGrpSpPr>
        <p:grpSpPr>
          <a:xfrm>
            <a:off x="2103434" y="2750014"/>
            <a:ext cx="607764" cy="483915"/>
            <a:chOff x="1201613" y="957345"/>
            <a:chExt cx="607764" cy="483915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3EB9A4F0-D4B2-4D76-AC3E-2C3EE42B0EE9}"/>
                </a:ext>
              </a:extLst>
            </p:cNvPr>
            <p:cNvSpPr/>
            <p:nvPr/>
          </p:nvSpPr>
          <p:spPr>
            <a:xfrm>
              <a:off x="1201613" y="957345"/>
              <a:ext cx="552734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0" name="CaixaDeTexto 1">
              <a:extLst>
                <a:ext uri="{FF2B5EF4-FFF2-40B4-BE49-F238E27FC236}">
                  <a16:creationId xmlns:a16="http://schemas.microsoft.com/office/drawing/2014/main" id="{89F52A4E-2193-426A-9CDB-D1CCB45D9876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76,08</a:t>
              </a:r>
            </a:p>
          </p:txBody>
        </p:sp>
        <p:sp>
          <p:nvSpPr>
            <p:cNvPr id="61" name="CaixaDeTexto 1">
              <a:extLst>
                <a:ext uri="{FF2B5EF4-FFF2-40B4-BE49-F238E27FC236}">
                  <a16:creationId xmlns:a16="http://schemas.microsoft.com/office/drawing/2014/main" id="{6A091AD1-A757-41DC-B512-04F9C45125C9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68,72</a:t>
              </a:r>
            </a:p>
          </p:txBody>
        </p:sp>
        <p:pic>
          <p:nvPicPr>
            <p:cNvPr id="62" name="Gráfico 61">
              <a:extLst>
                <a:ext uri="{FF2B5EF4-FFF2-40B4-BE49-F238E27FC236}">
                  <a16:creationId xmlns:a16="http://schemas.microsoft.com/office/drawing/2014/main" id="{9CA98D6B-D54B-4FE6-A6F9-C7E522BA7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63" name="Gráfico 62">
              <a:extLst>
                <a:ext uri="{FF2B5EF4-FFF2-40B4-BE49-F238E27FC236}">
                  <a16:creationId xmlns:a16="http://schemas.microsoft.com/office/drawing/2014/main" id="{D43FA240-DE12-4BA8-947F-506FE579D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046D8D1F-AFE6-4278-BE76-3CE2B223E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66" name="CaixaDeTexto 1">
              <a:extLst>
                <a:ext uri="{FF2B5EF4-FFF2-40B4-BE49-F238E27FC236}">
                  <a16:creationId xmlns:a16="http://schemas.microsoft.com/office/drawing/2014/main" id="{452277E4-18A1-4B85-9BE0-80C681913217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56,23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DC718E5E-378A-468D-AC92-166237053B44}"/>
              </a:ext>
            </a:extLst>
          </p:cNvPr>
          <p:cNvGrpSpPr/>
          <p:nvPr/>
        </p:nvGrpSpPr>
        <p:grpSpPr>
          <a:xfrm>
            <a:off x="3538729" y="3968106"/>
            <a:ext cx="527415" cy="483915"/>
            <a:chOff x="1201612" y="957345"/>
            <a:chExt cx="607765" cy="483915"/>
          </a:xfrm>
        </p:grpSpPr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96BE25CC-2D73-4232-8595-E270C5F58F46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9" name="CaixaDeTexto 1">
              <a:extLst>
                <a:ext uri="{FF2B5EF4-FFF2-40B4-BE49-F238E27FC236}">
                  <a16:creationId xmlns:a16="http://schemas.microsoft.com/office/drawing/2014/main" id="{5C36FE55-8862-438E-88F1-7A7557B6985A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72,71</a:t>
              </a:r>
            </a:p>
          </p:txBody>
        </p:sp>
        <p:sp>
          <p:nvSpPr>
            <p:cNvPr id="70" name="CaixaDeTexto 1">
              <a:extLst>
                <a:ext uri="{FF2B5EF4-FFF2-40B4-BE49-F238E27FC236}">
                  <a16:creationId xmlns:a16="http://schemas.microsoft.com/office/drawing/2014/main" id="{3FCF5C86-4B69-4AEE-8C5B-FE8AD873AC18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75,49</a:t>
              </a:r>
            </a:p>
          </p:txBody>
        </p:sp>
        <p:pic>
          <p:nvPicPr>
            <p:cNvPr id="71" name="Gráfico 70">
              <a:extLst>
                <a:ext uri="{FF2B5EF4-FFF2-40B4-BE49-F238E27FC236}">
                  <a16:creationId xmlns:a16="http://schemas.microsoft.com/office/drawing/2014/main" id="{95BC4C43-5717-45A7-9BF2-BE598BA7A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72" name="Gráfico 71">
              <a:extLst>
                <a:ext uri="{FF2B5EF4-FFF2-40B4-BE49-F238E27FC236}">
                  <a16:creationId xmlns:a16="http://schemas.microsoft.com/office/drawing/2014/main" id="{B29042E1-93B0-4356-AB16-AB9C83DE7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409F3B50-9C4A-4A15-B28C-80A11540E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74" name="CaixaDeTexto 1">
              <a:extLst>
                <a:ext uri="{FF2B5EF4-FFF2-40B4-BE49-F238E27FC236}">
                  <a16:creationId xmlns:a16="http://schemas.microsoft.com/office/drawing/2014/main" id="{9A70E65E-20B9-4BF2-89CD-3549B3E2EBDA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57,01</a:t>
              </a:r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F9555377-CC9A-44FB-B602-FEFF254CC63B}"/>
              </a:ext>
            </a:extLst>
          </p:cNvPr>
          <p:cNvGrpSpPr/>
          <p:nvPr/>
        </p:nvGrpSpPr>
        <p:grpSpPr>
          <a:xfrm>
            <a:off x="2792190" y="3444748"/>
            <a:ext cx="556637" cy="483915"/>
            <a:chOff x="1201612" y="957345"/>
            <a:chExt cx="607765" cy="483915"/>
          </a:xfrm>
        </p:grpSpPr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2919D943-97DE-4FFB-9D00-C35CA460C916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7" name="CaixaDeTexto 1">
              <a:extLst>
                <a:ext uri="{FF2B5EF4-FFF2-40B4-BE49-F238E27FC236}">
                  <a16:creationId xmlns:a16="http://schemas.microsoft.com/office/drawing/2014/main" id="{CAD166C9-19F9-4FEA-A95B-53A651C64DD4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73,73</a:t>
              </a:r>
            </a:p>
          </p:txBody>
        </p:sp>
        <p:sp>
          <p:nvSpPr>
            <p:cNvPr id="78" name="CaixaDeTexto 1">
              <a:extLst>
                <a:ext uri="{FF2B5EF4-FFF2-40B4-BE49-F238E27FC236}">
                  <a16:creationId xmlns:a16="http://schemas.microsoft.com/office/drawing/2014/main" id="{5AC60724-0D0E-4295-A886-65BE301A37C6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72,41</a:t>
              </a:r>
            </a:p>
          </p:txBody>
        </p:sp>
        <p:pic>
          <p:nvPicPr>
            <p:cNvPr id="79" name="Gráfico 78">
              <a:extLst>
                <a:ext uri="{FF2B5EF4-FFF2-40B4-BE49-F238E27FC236}">
                  <a16:creationId xmlns:a16="http://schemas.microsoft.com/office/drawing/2014/main" id="{CF4B0FD6-7549-4D94-9760-852CEC7B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80" name="Gráfico 79">
              <a:extLst>
                <a:ext uri="{FF2B5EF4-FFF2-40B4-BE49-F238E27FC236}">
                  <a16:creationId xmlns:a16="http://schemas.microsoft.com/office/drawing/2014/main" id="{316651BA-695F-4B0E-8818-170864E5A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81" name="Gráfico 80">
              <a:extLst>
                <a:ext uri="{FF2B5EF4-FFF2-40B4-BE49-F238E27FC236}">
                  <a16:creationId xmlns:a16="http://schemas.microsoft.com/office/drawing/2014/main" id="{AD2D9289-D991-47E9-8AF5-5BC38F00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82" name="CaixaDeTexto 1">
              <a:extLst>
                <a:ext uri="{FF2B5EF4-FFF2-40B4-BE49-F238E27FC236}">
                  <a16:creationId xmlns:a16="http://schemas.microsoft.com/office/drawing/2014/main" id="{97E3E9A5-1211-4DE1-921D-7E6FDDF05D68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55,95</a:t>
              </a: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9042EE11-2359-418B-BEF0-9E0F5C967912}"/>
              </a:ext>
            </a:extLst>
          </p:cNvPr>
          <p:cNvGrpSpPr/>
          <p:nvPr/>
        </p:nvGrpSpPr>
        <p:grpSpPr>
          <a:xfrm>
            <a:off x="7199638" y="3033598"/>
            <a:ext cx="567804" cy="483915"/>
            <a:chOff x="1201612" y="957345"/>
            <a:chExt cx="607765" cy="483915"/>
          </a:xfrm>
        </p:grpSpPr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A5D5CD66-3F29-40B1-B698-47F7FBD06C61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5" name="CaixaDeTexto 1">
              <a:extLst>
                <a:ext uri="{FF2B5EF4-FFF2-40B4-BE49-F238E27FC236}">
                  <a16:creationId xmlns:a16="http://schemas.microsoft.com/office/drawing/2014/main" id="{C3C3A840-D566-473F-AA1C-ED100A46AC0B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70,09</a:t>
              </a:r>
            </a:p>
          </p:txBody>
        </p:sp>
        <p:sp>
          <p:nvSpPr>
            <p:cNvPr id="86" name="CaixaDeTexto 1">
              <a:extLst>
                <a:ext uri="{FF2B5EF4-FFF2-40B4-BE49-F238E27FC236}">
                  <a16:creationId xmlns:a16="http://schemas.microsoft.com/office/drawing/2014/main" id="{D262E40A-8668-462E-9D98-04B5300F5345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69,88</a:t>
              </a:r>
            </a:p>
          </p:txBody>
        </p:sp>
        <p:pic>
          <p:nvPicPr>
            <p:cNvPr id="87" name="Gráfico 86">
              <a:extLst>
                <a:ext uri="{FF2B5EF4-FFF2-40B4-BE49-F238E27FC236}">
                  <a16:creationId xmlns:a16="http://schemas.microsoft.com/office/drawing/2014/main" id="{20B82650-E191-473C-9403-06D91FFBD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88" name="Gráfico 87">
              <a:extLst>
                <a:ext uri="{FF2B5EF4-FFF2-40B4-BE49-F238E27FC236}">
                  <a16:creationId xmlns:a16="http://schemas.microsoft.com/office/drawing/2014/main" id="{291EEE40-8082-49C0-88F7-0616CCFE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89" name="Gráfico 88">
              <a:extLst>
                <a:ext uri="{FF2B5EF4-FFF2-40B4-BE49-F238E27FC236}">
                  <a16:creationId xmlns:a16="http://schemas.microsoft.com/office/drawing/2014/main" id="{136F996F-0C56-42F2-9053-36937ECF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90" name="CaixaDeTexto 1">
              <a:extLst>
                <a:ext uri="{FF2B5EF4-FFF2-40B4-BE49-F238E27FC236}">
                  <a16:creationId xmlns:a16="http://schemas.microsoft.com/office/drawing/2014/main" id="{6EC920AF-3963-43EF-BA3D-EC5406DDD665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54,40</a:t>
              </a: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3BFD06D5-F1F3-4556-B954-03031C2BFF95}"/>
              </a:ext>
            </a:extLst>
          </p:cNvPr>
          <p:cNvGrpSpPr/>
          <p:nvPr/>
        </p:nvGrpSpPr>
        <p:grpSpPr>
          <a:xfrm>
            <a:off x="8397916" y="1961995"/>
            <a:ext cx="535554" cy="483915"/>
            <a:chOff x="1201612" y="957345"/>
            <a:chExt cx="607765" cy="483915"/>
          </a:xfrm>
        </p:grpSpPr>
        <p:sp>
          <p:nvSpPr>
            <p:cNvPr id="92" name="Rectángulo 91">
              <a:extLst>
                <a:ext uri="{FF2B5EF4-FFF2-40B4-BE49-F238E27FC236}">
                  <a16:creationId xmlns:a16="http://schemas.microsoft.com/office/drawing/2014/main" id="{15FB4641-347B-4012-9313-5690B5F07E54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3" name="CaixaDeTexto 1">
              <a:extLst>
                <a:ext uri="{FF2B5EF4-FFF2-40B4-BE49-F238E27FC236}">
                  <a16:creationId xmlns:a16="http://schemas.microsoft.com/office/drawing/2014/main" id="{D76687DE-54AF-4FAF-A37E-38788442D757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73,40</a:t>
              </a:r>
            </a:p>
          </p:txBody>
        </p:sp>
        <p:sp>
          <p:nvSpPr>
            <p:cNvPr id="94" name="CaixaDeTexto 1">
              <a:extLst>
                <a:ext uri="{FF2B5EF4-FFF2-40B4-BE49-F238E27FC236}">
                  <a16:creationId xmlns:a16="http://schemas.microsoft.com/office/drawing/2014/main" id="{B31DA422-37E0-4897-AB1A-7592C1F90539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67,81</a:t>
              </a:r>
            </a:p>
          </p:txBody>
        </p:sp>
        <p:pic>
          <p:nvPicPr>
            <p:cNvPr id="95" name="Gráfico 94">
              <a:extLst>
                <a:ext uri="{FF2B5EF4-FFF2-40B4-BE49-F238E27FC236}">
                  <a16:creationId xmlns:a16="http://schemas.microsoft.com/office/drawing/2014/main" id="{28B7BF97-5935-48D8-AF72-DE69ABE03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96" name="Gráfico 95">
              <a:extLst>
                <a:ext uri="{FF2B5EF4-FFF2-40B4-BE49-F238E27FC236}">
                  <a16:creationId xmlns:a16="http://schemas.microsoft.com/office/drawing/2014/main" id="{BCF56887-53F7-48FB-BAC8-62F7C4E38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97" name="Gráfico 96">
              <a:extLst>
                <a:ext uri="{FF2B5EF4-FFF2-40B4-BE49-F238E27FC236}">
                  <a16:creationId xmlns:a16="http://schemas.microsoft.com/office/drawing/2014/main" id="{DAFE1BE6-0FE9-44A7-B42C-FEDF51E0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98" name="CaixaDeTexto 1">
              <a:extLst>
                <a:ext uri="{FF2B5EF4-FFF2-40B4-BE49-F238E27FC236}">
                  <a16:creationId xmlns:a16="http://schemas.microsoft.com/office/drawing/2014/main" id="{7EA9B9C2-CFE0-4639-BD07-4399A2868E73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57,26</a:t>
              </a: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83630A0E-111F-45F7-8F10-2B23A9897BAE}"/>
              </a:ext>
            </a:extLst>
          </p:cNvPr>
          <p:cNvGrpSpPr/>
          <p:nvPr/>
        </p:nvGrpSpPr>
        <p:grpSpPr>
          <a:xfrm>
            <a:off x="4802266" y="1190971"/>
            <a:ext cx="535551" cy="483915"/>
            <a:chOff x="1201612" y="957345"/>
            <a:chExt cx="607765" cy="483915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16F47A74-F8BC-4029-BBB2-7AF406A86485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1" name="CaixaDeTexto 1">
              <a:extLst>
                <a:ext uri="{FF2B5EF4-FFF2-40B4-BE49-F238E27FC236}">
                  <a16:creationId xmlns:a16="http://schemas.microsoft.com/office/drawing/2014/main" id="{C808F800-00E6-4618-97D9-C056EA03694E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73,31</a:t>
              </a:r>
            </a:p>
          </p:txBody>
        </p:sp>
        <p:sp>
          <p:nvSpPr>
            <p:cNvPr id="102" name="CaixaDeTexto 1">
              <a:extLst>
                <a:ext uri="{FF2B5EF4-FFF2-40B4-BE49-F238E27FC236}">
                  <a16:creationId xmlns:a16="http://schemas.microsoft.com/office/drawing/2014/main" id="{E4AB27B1-F3E0-4C93-B2A8-9D3D52F030C6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69,59</a:t>
              </a:r>
            </a:p>
          </p:txBody>
        </p:sp>
        <p:pic>
          <p:nvPicPr>
            <p:cNvPr id="103" name="Gráfico 102">
              <a:extLst>
                <a:ext uri="{FF2B5EF4-FFF2-40B4-BE49-F238E27FC236}">
                  <a16:creationId xmlns:a16="http://schemas.microsoft.com/office/drawing/2014/main" id="{5333F15F-5C96-4607-9FF7-B944CBE4A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04" name="Gráfico 103">
              <a:extLst>
                <a:ext uri="{FF2B5EF4-FFF2-40B4-BE49-F238E27FC236}">
                  <a16:creationId xmlns:a16="http://schemas.microsoft.com/office/drawing/2014/main" id="{64D00151-2CC8-4422-A295-FA8A95C9E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05" name="Gráfico 104">
              <a:extLst>
                <a:ext uri="{FF2B5EF4-FFF2-40B4-BE49-F238E27FC236}">
                  <a16:creationId xmlns:a16="http://schemas.microsoft.com/office/drawing/2014/main" id="{8A913D87-A76A-4942-AB91-A86D1A38E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06" name="CaixaDeTexto 1">
              <a:extLst>
                <a:ext uri="{FF2B5EF4-FFF2-40B4-BE49-F238E27FC236}">
                  <a16:creationId xmlns:a16="http://schemas.microsoft.com/office/drawing/2014/main" id="{C1F736F4-7684-40A5-9F02-3247ACE0ECB3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57,40</a:t>
              </a:r>
            </a:p>
          </p:txBody>
        </p:sp>
      </p:grp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7CD42FAC-B603-4FF9-A6E8-01B80228168C}"/>
              </a:ext>
            </a:extLst>
          </p:cNvPr>
          <p:cNvGrpSpPr/>
          <p:nvPr/>
        </p:nvGrpSpPr>
        <p:grpSpPr>
          <a:xfrm>
            <a:off x="5594586" y="1630160"/>
            <a:ext cx="535551" cy="483915"/>
            <a:chOff x="1201612" y="957345"/>
            <a:chExt cx="607765" cy="483915"/>
          </a:xfrm>
        </p:grpSpPr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id="{D72162ED-A114-49B7-BA14-676CC67B5E7D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9" name="CaixaDeTexto 1">
              <a:extLst>
                <a:ext uri="{FF2B5EF4-FFF2-40B4-BE49-F238E27FC236}">
                  <a16:creationId xmlns:a16="http://schemas.microsoft.com/office/drawing/2014/main" id="{F5F9B283-A514-40B9-B504-989D71763D39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70,03</a:t>
              </a:r>
            </a:p>
          </p:txBody>
        </p:sp>
        <p:sp>
          <p:nvSpPr>
            <p:cNvPr id="110" name="CaixaDeTexto 1">
              <a:extLst>
                <a:ext uri="{FF2B5EF4-FFF2-40B4-BE49-F238E27FC236}">
                  <a16:creationId xmlns:a16="http://schemas.microsoft.com/office/drawing/2014/main" id="{000DA92E-82D9-44FC-A21D-7789827EFAF5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68,27</a:t>
              </a:r>
            </a:p>
          </p:txBody>
        </p:sp>
        <p:pic>
          <p:nvPicPr>
            <p:cNvPr id="111" name="Gráfico 110">
              <a:extLst>
                <a:ext uri="{FF2B5EF4-FFF2-40B4-BE49-F238E27FC236}">
                  <a16:creationId xmlns:a16="http://schemas.microsoft.com/office/drawing/2014/main" id="{FE2A7F6C-F33A-4D22-B1E7-3979F6D9D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12" name="Gráfico 111">
              <a:extLst>
                <a:ext uri="{FF2B5EF4-FFF2-40B4-BE49-F238E27FC236}">
                  <a16:creationId xmlns:a16="http://schemas.microsoft.com/office/drawing/2014/main" id="{338BA2C4-0C2B-46CC-9D9F-19C8D637B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13" name="Gráfico 112">
              <a:extLst>
                <a:ext uri="{FF2B5EF4-FFF2-40B4-BE49-F238E27FC236}">
                  <a16:creationId xmlns:a16="http://schemas.microsoft.com/office/drawing/2014/main" id="{FC25FCC0-0B60-49CB-A4B1-5A586D70F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14" name="CaixaDeTexto 1">
              <a:extLst>
                <a:ext uri="{FF2B5EF4-FFF2-40B4-BE49-F238E27FC236}">
                  <a16:creationId xmlns:a16="http://schemas.microsoft.com/office/drawing/2014/main" id="{22B6920E-6714-40E2-9231-ECD84042E933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52,13</a:t>
              </a:r>
            </a:p>
          </p:txBody>
        </p:sp>
      </p:grpSp>
      <p:grpSp>
        <p:nvGrpSpPr>
          <p:cNvPr id="115" name="Grupo 114">
            <a:extLst>
              <a:ext uri="{FF2B5EF4-FFF2-40B4-BE49-F238E27FC236}">
                <a16:creationId xmlns:a16="http://schemas.microsoft.com/office/drawing/2014/main" id="{9BDB6F84-E020-4B57-8A6B-5496C0976CD1}"/>
              </a:ext>
            </a:extLst>
          </p:cNvPr>
          <p:cNvGrpSpPr/>
          <p:nvPr/>
        </p:nvGrpSpPr>
        <p:grpSpPr>
          <a:xfrm>
            <a:off x="4511571" y="2056715"/>
            <a:ext cx="577199" cy="483915"/>
            <a:chOff x="1201612" y="957345"/>
            <a:chExt cx="607765" cy="483915"/>
          </a:xfrm>
        </p:grpSpPr>
        <p:sp>
          <p:nvSpPr>
            <p:cNvPr id="116" name="Rectángulo 115">
              <a:extLst>
                <a:ext uri="{FF2B5EF4-FFF2-40B4-BE49-F238E27FC236}">
                  <a16:creationId xmlns:a16="http://schemas.microsoft.com/office/drawing/2014/main" id="{BC879D54-C98B-457C-909F-A4EDB800F161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7" name="CaixaDeTexto 1">
              <a:extLst>
                <a:ext uri="{FF2B5EF4-FFF2-40B4-BE49-F238E27FC236}">
                  <a16:creationId xmlns:a16="http://schemas.microsoft.com/office/drawing/2014/main" id="{B7E7C511-6D19-4991-B131-6E7DCF9D6696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74,50</a:t>
              </a:r>
            </a:p>
          </p:txBody>
        </p:sp>
        <p:sp>
          <p:nvSpPr>
            <p:cNvPr id="118" name="CaixaDeTexto 1">
              <a:extLst>
                <a:ext uri="{FF2B5EF4-FFF2-40B4-BE49-F238E27FC236}">
                  <a16:creationId xmlns:a16="http://schemas.microsoft.com/office/drawing/2014/main" id="{C5D6CA6C-34FE-4455-8BD4-2ADC0AC5E099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74,96</a:t>
              </a:r>
            </a:p>
          </p:txBody>
        </p:sp>
        <p:pic>
          <p:nvPicPr>
            <p:cNvPr id="119" name="Gráfico 118">
              <a:extLst>
                <a:ext uri="{FF2B5EF4-FFF2-40B4-BE49-F238E27FC236}">
                  <a16:creationId xmlns:a16="http://schemas.microsoft.com/office/drawing/2014/main" id="{1383D7CA-F416-47BB-9D66-4E6758C33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20" name="Gráfico 119">
              <a:extLst>
                <a:ext uri="{FF2B5EF4-FFF2-40B4-BE49-F238E27FC236}">
                  <a16:creationId xmlns:a16="http://schemas.microsoft.com/office/drawing/2014/main" id="{33F74F1B-2183-490C-AE14-B172212AA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21" name="Gráfico 120">
              <a:extLst>
                <a:ext uri="{FF2B5EF4-FFF2-40B4-BE49-F238E27FC236}">
                  <a16:creationId xmlns:a16="http://schemas.microsoft.com/office/drawing/2014/main" id="{C5FB7741-0DEC-4FEA-812D-622203A12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22" name="CaixaDeTexto 1">
              <a:extLst>
                <a:ext uri="{FF2B5EF4-FFF2-40B4-BE49-F238E27FC236}">
                  <a16:creationId xmlns:a16="http://schemas.microsoft.com/office/drawing/2014/main" id="{D0CF873A-E18E-4C4C-8C45-7CEC70B9C094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61,25</a:t>
              </a:r>
            </a:p>
          </p:txBody>
        </p:sp>
      </p:grpSp>
      <p:grpSp>
        <p:nvGrpSpPr>
          <p:cNvPr id="124" name="Grupo 123">
            <a:extLst>
              <a:ext uri="{FF2B5EF4-FFF2-40B4-BE49-F238E27FC236}">
                <a16:creationId xmlns:a16="http://schemas.microsoft.com/office/drawing/2014/main" id="{8278DBAA-2457-4176-AC6E-17C1584D45A9}"/>
              </a:ext>
            </a:extLst>
          </p:cNvPr>
          <p:cNvGrpSpPr/>
          <p:nvPr/>
        </p:nvGrpSpPr>
        <p:grpSpPr>
          <a:xfrm>
            <a:off x="4131988" y="2677668"/>
            <a:ext cx="560383" cy="483915"/>
            <a:chOff x="1201612" y="957345"/>
            <a:chExt cx="607765" cy="483915"/>
          </a:xfrm>
        </p:grpSpPr>
        <p:sp>
          <p:nvSpPr>
            <p:cNvPr id="125" name="Rectángulo 124">
              <a:extLst>
                <a:ext uri="{FF2B5EF4-FFF2-40B4-BE49-F238E27FC236}">
                  <a16:creationId xmlns:a16="http://schemas.microsoft.com/office/drawing/2014/main" id="{F7A2AB38-4113-4A89-A3CC-FFBC8F72FEF7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6" name="CaixaDeTexto 1">
              <a:extLst>
                <a:ext uri="{FF2B5EF4-FFF2-40B4-BE49-F238E27FC236}">
                  <a16:creationId xmlns:a16="http://schemas.microsoft.com/office/drawing/2014/main" id="{279EB7CB-2555-4F35-8698-873CD78DB132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72,55</a:t>
              </a:r>
            </a:p>
          </p:txBody>
        </p:sp>
        <p:sp>
          <p:nvSpPr>
            <p:cNvPr id="127" name="CaixaDeTexto 1">
              <a:extLst>
                <a:ext uri="{FF2B5EF4-FFF2-40B4-BE49-F238E27FC236}">
                  <a16:creationId xmlns:a16="http://schemas.microsoft.com/office/drawing/2014/main" id="{9284FE44-7E41-4CF8-BDD0-2B9C66897ACA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76,09</a:t>
              </a:r>
            </a:p>
          </p:txBody>
        </p:sp>
        <p:pic>
          <p:nvPicPr>
            <p:cNvPr id="128" name="Gráfico 127">
              <a:extLst>
                <a:ext uri="{FF2B5EF4-FFF2-40B4-BE49-F238E27FC236}">
                  <a16:creationId xmlns:a16="http://schemas.microsoft.com/office/drawing/2014/main" id="{6ABF96F8-7D8E-4E68-8140-130E8D4C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29" name="Gráfico 128">
              <a:extLst>
                <a:ext uri="{FF2B5EF4-FFF2-40B4-BE49-F238E27FC236}">
                  <a16:creationId xmlns:a16="http://schemas.microsoft.com/office/drawing/2014/main" id="{DCBD3889-9676-497E-A91C-1AF534446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30" name="Gráfico 129">
              <a:extLst>
                <a:ext uri="{FF2B5EF4-FFF2-40B4-BE49-F238E27FC236}">
                  <a16:creationId xmlns:a16="http://schemas.microsoft.com/office/drawing/2014/main" id="{D95EF116-FB37-45EC-9B06-355AAD96B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31" name="CaixaDeTexto 1">
              <a:extLst>
                <a:ext uri="{FF2B5EF4-FFF2-40B4-BE49-F238E27FC236}">
                  <a16:creationId xmlns:a16="http://schemas.microsoft.com/office/drawing/2014/main" id="{FA39A10D-3296-426D-A603-21F04702AAA9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59,69</a:t>
              </a:r>
            </a:p>
          </p:txBody>
        </p:sp>
      </p:grpSp>
      <p:grpSp>
        <p:nvGrpSpPr>
          <p:cNvPr id="142" name="Grupo 141">
            <a:extLst>
              <a:ext uri="{FF2B5EF4-FFF2-40B4-BE49-F238E27FC236}">
                <a16:creationId xmlns:a16="http://schemas.microsoft.com/office/drawing/2014/main" id="{1503D02F-E97A-491A-814F-2F885AACE211}"/>
              </a:ext>
            </a:extLst>
          </p:cNvPr>
          <p:cNvGrpSpPr/>
          <p:nvPr/>
        </p:nvGrpSpPr>
        <p:grpSpPr>
          <a:xfrm>
            <a:off x="5116898" y="3015970"/>
            <a:ext cx="563275" cy="483915"/>
            <a:chOff x="1201612" y="957345"/>
            <a:chExt cx="607765" cy="483915"/>
          </a:xfrm>
        </p:grpSpPr>
        <p:sp>
          <p:nvSpPr>
            <p:cNvPr id="143" name="Rectángulo 142">
              <a:extLst>
                <a:ext uri="{FF2B5EF4-FFF2-40B4-BE49-F238E27FC236}">
                  <a16:creationId xmlns:a16="http://schemas.microsoft.com/office/drawing/2014/main" id="{DE7D732F-DCE4-4708-9964-C86045EAF7E8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4" name="CaixaDeTexto 1">
              <a:extLst>
                <a:ext uri="{FF2B5EF4-FFF2-40B4-BE49-F238E27FC236}">
                  <a16:creationId xmlns:a16="http://schemas.microsoft.com/office/drawing/2014/main" id="{12F6193D-941F-4F9F-B4AF-3A7BDBD70830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73,87</a:t>
              </a:r>
            </a:p>
          </p:txBody>
        </p:sp>
        <p:sp>
          <p:nvSpPr>
            <p:cNvPr id="145" name="CaixaDeTexto 1">
              <a:extLst>
                <a:ext uri="{FF2B5EF4-FFF2-40B4-BE49-F238E27FC236}">
                  <a16:creationId xmlns:a16="http://schemas.microsoft.com/office/drawing/2014/main" id="{1BBB1573-7A48-4880-982A-ED3C17AE314D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69,73</a:t>
              </a:r>
            </a:p>
          </p:txBody>
        </p:sp>
        <p:pic>
          <p:nvPicPr>
            <p:cNvPr id="146" name="Gráfico 145">
              <a:extLst>
                <a:ext uri="{FF2B5EF4-FFF2-40B4-BE49-F238E27FC236}">
                  <a16:creationId xmlns:a16="http://schemas.microsoft.com/office/drawing/2014/main" id="{64BFD3E6-B43F-4026-BA0D-88ACA2FDA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47" name="Gráfico 146">
              <a:extLst>
                <a:ext uri="{FF2B5EF4-FFF2-40B4-BE49-F238E27FC236}">
                  <a16:creationId xmlns:a16="http://schemas.microsoft.com/office/drawing/2014/main" id="{32EC0CC2-D858-48F6-B761-3744425BC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48" name="Gráfico 147">
              <a:extLst>
                <a:ext uri="{FF2B5EF4-FFF2-40B4-BE49-F238E27FC236}">
                  <a16:creationId xmlns:a16="http://schemas.microsoft.com/office/drawing/2014/main" id="{7726DE73-9180-41C2-A113-DC01C861F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49" name="CaixaDeTexto 1">
              <a:extLst>
                <a:ext uri="{FF2B5EF4-FFF2-40B4-BE49-F238E27FC236}">
                  <a16:creationId xmlns:a16="http://schemas.microsoft.com/office/drawing/2014/main" id="{938219E0-75DA-4B01-8080-1E2C48346E68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54,86</a:t>
              </a:r>
            </a:p>
          </p:txBody>
        </p:sp>
      </p:grp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1B66F2D1-02D2-4865-BFC6-3BF41E950D3F}"/>
              </a:ext>
            </a:extLst>
          </p:cNvPr>
          <p:cNvGrpSpPr/>
          <p:nvPr/>
        </p:nvGrpSpPr>
        <p:grpSpPr>
          <a:xfrm>
            <a:off x="5878383" y="2662063"/>
            <a:ext cx="554734" cy="483915"/>
            <a:chOff x="1201612" y="957345"/>
            <a:chExt cx="607765" cy="483915"/>
          </a:xfrm>
        </p:grpSpPr>
        <p:sp>
          <p:nvSpPr>
            <p:cNvPr id="151" name="Rectángulo 150">
              <a:extLst>
                <a:ext uri="{FF2B5EF4-FFF2-40B4-BE49-F238E27FC236}">
                  <a16:creationId xmlns:a16="http://schemas.microsoft.com/office/drawing/2014/main" id="{255CDD68-9D8E-4E1D-95F8-B0E3464D6FC5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2" name="CaixaDeTexto 1">
              <a:extLst>
                <a:ext uri="{FF2B5EF4-FFF2-40B4-BE49-F238E27FC236}">
                  <a16:creationId xmlns:a16="http://schemas.microsoft.com/office/drawing/2014/main" id="{F06C7620-1810-419B-9AA1-5FE88B1B13C1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72,06</a:t>
              </a:r>
            </a:p>
          </p:txBody>
        </p:sp>
        <p:sp>
          <p:nvSpPr>
            <p:cNvPr id="153" name="CaixaDeTexto 1">
              <a:extLst>
                <a:ext uri="{FF2B5EF4-FFF2-40B4-BE49-F238E27FC236}">
                  <a16:creationId xmlns:a16="http://schemas.microsoft.com/office/drawing/2014/main" id="{4DB63076-2830-4C4D-B4DD-74E17EFB203A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69,29</a:t>
              </a:r>
            </a:p>
          </p:txBody>
        </p:sp>
        <p:pic>
          <p:nvPicPr>
            <p:cNvPr id="154" name="Gráfico 153">
              <a:extLst>
                <a:ext uri="{FF2B5EF4-FFF2-40B4-BE49-F238E27FC236}">
                  <a16:creationId xmlns:a16="http://schemas.microsoft.com/office/drawing/2014/main" id="{1BB4C9AC-BE8E-43E6-A114-E9569D4E0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55" name="Gráfico 154">
              <a:extLst>
                <a:ext uri="{FF2B5EF4-FFF2-40B4-BE49-F238E27FC236}">
                  <a16:creationId xmlns:a16="http://schemas.microsoft.com/office/drawing/2014/main" id="{27B41AAF-75E6-4356-8006-4CF9F49B2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56" name="Gráfico 155">
              <a:extLst>
                <a:ext uri="{FF2B5EF4-FFF2-40B4-BE49-F238E27FC236}">
                  <a16:creationId xmlns:a16="http://schemas.microsoft.com/office/drawing/2014/main" id="{600F4AAE-ABE6-4502-A85E-C1E13B75E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57" name="CaixaDeTexto 1">
              <a:extLst>
                <a:ext uri="{FF2B5EF4-FFF2-40B4-BE49-F238E27FC236}">
                  <a16:creationId xmlns:a16="http://schemas.microsoft.com/office/drawing/2014/main" id="{109431DE-B330-4FD5-805C-854A0BE7030F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57,54</a:t>
              </a:r>
            </a:p>
          </p:txBody>
        </p:sp>
      </p:grpSp>
      <p:grpSp>
        <p:nvGrpSpPr>
          <p:cNvPr id="158" name="Grupo 157">
            <a:extLst>
              <a:ext uri="{FF2B5EF4-FFF2-40B4-BE49-F238E27FC236}">
                <a16:creationId xmlns:a16="http://schemas.microsoft.com/office/drawing/2014/main" id="{82E31D40-CF8D-4752-AD22-51A3AA6E0E40}"/>
              </a:ext>
            </a:extLst>
          </p:cNvPr>
          <p:cNvGrpSpPr/>
          <p:nvPr/>
        </p:nvGrpSpPr>
        <p:grpSpPr>
          <a:xfrm>
            <a:off x="6231081" y="1342284"/>
            <a:ext cx="607764" cy="483915"/>
            <a:chOff x="1201613" y="957345"/>
            <a:chExt cx="607764" cy="483915"/>
          </a:xfrm>
        </p:grpSpPr>
        <p:sp>
          <p:nvSpPr>
            <p:cNvPr id="159" name="Rectángulo 158">
              <a:extLst>
                <a:ext uri="{FF2B5EF4-FFF2-40B4-BE49-F238E27FC236}">
                  <a16:creationId xmlns:a16="http://schemas.microsoft.com/office/drawing/2014/main" id="{16BD4944-E730-4231-8EF8-EA09FA121513}"/>
                </a:ext>
              </a:extLst>
            </p:cNvPr>
            <p:cNvSpPr/>
            <p:nvPr/>
          </p:nvSpPr>
          <p:spPr>
            <a:xfrm>
              <a:off x="1201613" y="957345"/>
              <a:ext cx="535552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0" name="CaixaDeTexto 1">
              <a:extLst>
                <a:ext uri="{FF2B5EF4-FFF2-40B4-BE49-F238E27FC236}">
                  <a16:creationId xmlns:a16="http://schemas.microsoft.com/office/drawing/2014/main" id="{D43562D7-EA91-4435-9079-398F666CB716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72,44</a:t>
              </a:r>
            </a:p>
          </p:txBody>
        </p:sp>
        <p:sp>
          <p:nvSpPr>
            <p:cNvPr id="161" name="CaixaDeTexto 1">
              <a:extLst>
                <a:ext uri="{FF2B5EF4-FFF2-40B4-BE49-F238E27FC236}">
                  <a16:creationId xmlns:a16="http://schemas.microsoft.com/office/drawing/2014/main" id="{B0C8060D-BF99-43F8-85C6-520A7E4AB4A4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73,32</a:t>
              </a:r>
            </a:p>
          </p:txBody>
        </p:sp>
        <p:pic>
          <p:nvPicPr>
            <p:cNvPr id="162" name="Gráfico 161">
              <a:extLst>
                <a:ext uri="{FF2B5EF4-FFF2-40B4-BE49-F238E27FC236}">
                  <a16:creationId xmlns:a16="http://schemas.microsoft.com/office/drawing/2014/main" id="{4A94D76E-FCAB-4424-8AE0-93328DD6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63" name="Gráfico 162">
              <a:extLst>
                <a:ext uri="{FF2B5EF4-FFF2-40B4-BE49-F238E27FC236}">
                  <a16:creationId xmlns:a16="http://schemas.microsoft.com/office/drawing/2014/main" id="{1DC6A0BE-A95B-441D-980F-AAB8ABA0B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64" name="Gráfico 163">
              <a:extLst>
                <a:ext uri="{FF2B5EF4-FFF2-40B4-BE49-F238E27FC236}">
                  <a16:creationId xmlns:a16="http://schemas.microsoft.com/office/drawing/2014/main" id="{28F9CE3A-07AB-44CB-8FA8-9C34463FE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65" name="CaixaDeTexto 1">
              <a:extLst>
                <a:ext uri="{FF2B5EF4-FFF2-40B4-BE49-F238E27FC236}">
                  <a16:creationId xmlns:a16="http://schemas.microsoft.com/office/drawing/2014/main" id="{1C1301BE-CDE1-4CBD-9080-387F2C891F6A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62,84</a:t>
              </a:r>
            </a:p>
          </p:txBody>
        </p:sp>
      </p:grpSp>
      <p:grpSp>
        <p:nvGrpSpPr>
          <p:cNvPr id="166" name="Grupo 165">
            <a:extLst>
              <a:ext uri="{FF2B5EF4-FFF2-40B4-BE49-F238E27FC236}">
                <a16:creationId xmlns:a16="http://schemas.microsoft.com/office/drawing/2014/main" id="{EE614D21-0271-4FA9-B6ED-8D0BEC64FBA4}"/>
              </a:ext>
            </a:extLst>
          </p:cNvPr>
          <p:cNvGrpSpPr/>
          <p:nvPr/>
        </p:nvGrpSpPr>
        <p:grpSpPr>
          <a:xfrm>
            <a:off x="6889706" y="1540983"/>
            <a:ext cx="535553" cy="483915"/>
            <a:chOff x="1201612" y="957345"/>
            <a:chExt cx="607765" cy="483915"/>
          </a:xfrm>
        </p:grpSpPr>
        <p:sp>
          <p:nvSpPr>
            <p:cNvPr id="167" name="Rectángulo 166">
              <a:extLst>
                <a:ext uri="{FF2B5EF4-FFF2-40B4-BE49-F238E27FC236}">
                  <a16:creationId xmlns:a16="http://schemas.microsoft.com/office/drawing/2014/main" id="{7051D1ED-068A-4842-87E2-D4047D42F5D0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8" name="CaixaDeTexto 1">
              <a:extLst>
                <a:ext uri="{FF2B5EF4-FFF2-40B4-BE49-F238E27FC236}">
                  <a16:creationId xmlns:a16="http://schemas.microsoft.com/office/drawing/2014/main" id="{2D90AAD8-E010-4109-A2E3-2CFAEBDB8FC5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47,21</a:t>
              </a:r>
            </a:p>
          </p:txBody>
        </p:sp>
        <p:sp>
          <p:nvSpPr>
            <p:cNvPr id="169" name="CaixaDeTexto 1">
              <a:extLst>
                <a:ext uri="{FF2B5EF4-FFF2-40B4-BE49-F238E27FC236}">
                  <a16:creationId xmlns:a16="http://schemas.microsoft.com/office/drawing/2014/main" id="{1B09C622-0351-4D86-8F05-B385702DAA7E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43,39</a:t>
              </a:r>
            </a:p>
          </p:txBody>
        </p:sp>
        <p:pic>
          <p:nvPicPr>
            <p:cNvPr id="170" name="Gráfico 169">
              <a:extLst>
                <a:ext uri="{FF2B5EF4-FFF2-40B4-BE49-F238E27FC236}">
                  <a16:creationId xmlns:a16="http://schemas.microsoft.com/office/drawing/2014/main" id="{ECEAAAF6-EF86-4734-A1F2-16448306D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71" name="Gráfico 170">
              <a:extLst>
                <a:ext uri="{FF2B5EF4-FFF2-40B4-BE49-F238E27FC236}">
                  <a16:creationId xmlns:a16="http://schemas.microsoft.com/office/drawing/2014/main" id="{B0512036-1D01-4AC7-BF4B-3FCA02F1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72" name="Gráfico 171">
              <a:extLst>
                <a:ext uri="{FF2B5EF4-FFF2-40B4-BE49-F238E27FC236}">
                  <a16:creationId xmlns:a16="http://schemas.microsoft.com/office/drawing/2014/main" id="{3A54DD53-2EC3-45E8-9220-3491738E4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73" name="CaixaDeTexto 1">
              <a:extLst>
                <a:ext uri="{FF2B5EF4-FFF2-40B4-BE49-F238E27FC236}">
                  <a16:creationId xmlns:a16="http://schemas.microsoft.com/office/drawing/2014/main" id="{01E9FE31-60F6-45D3-AEFD-653070B62196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43,39</a:t>
              </a:r>
            </a:p>
          </p:txBody>
        </p:sp>
      </p:grpSp>
      <p:grpSp>
        <p:nvGrpSpPr>
          <p:cNvPr id="174" name="Grupo 173">
            <a:extLst>
              <a:ext uri="{FF2B5EF4-FFF2-40B4-BE49-F238E27FC236}">
                <a16:creationId xmlns:a16="http://schemas.microsoft.com/office/drawing/2014/main" id="{AE2D4E7D-61BE-4014-87A9-D18959582AD1}"/>
              </a:ext>
            </a:extLst>
          </p:cNvPr>
          <p:cNvGrpSpPr/>
          <p:nvPr/>
        </p:nvGrpSpPr>
        <p:grpSpPr>
          <a:xfrm>
            <a:off x="7197937" y="2328016"/>
            <a:ext cx="569504" cy="483915"/>
            <a:chOff x="1201612" y="957345"/>
            <a:chExt cx="607765" cy="483915"/>
          </a:xfrm>
        </p:grpSpPr>
        <p:sp>
          <p:nvSpPr>
            <p:cNvPr id="175" name="Rectángulo 174">
              <a:extLst>
                <a:ext uri="{FF2B5EF4-FFF2-40B4-BE49-F238E27FC236}">
                  <a16:creationId xmlns:a16="http://schemas.microsoft.com/office/drawing/2014/main" id="{BB07933A-04C9-4A49-B638-77085B6E0146}"/>
                </a:ext>
              </a:extLst>
            </p:cNvPr>
            <p:cNvSpPr/>
            <p:nvPr/>
          </p:nvSpPr>
          <p:spPr>
            <a:xfrm>
              <a:off x="1201612" y="957345"/>
              <a:ext cx="607765" cy="483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6" name="CaixaDeTexto 1">
              <a:extLst>
                <a:ext uri="{FF2B5EF4-FFF2-40B4-BE49-F238E27FC236}">
                  <a16:creationId xmlns:a16="http://schemas.microsoft.com/office/drawing/2014/main" id="{4D6D7F98-897E-4571-8D11-B5B1E2408EE7}"/>
                </a:ext>
              </a:extLst>
            </p:cNvPr>
            <p:cNvSpPr txBox="1"/>
            <p:nvPr/>
          </p:nvSpPr>
          <p:spPr>
            <a:xfrm>
              <a:off x="1403648" y="1291754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00B287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70,94</a:t>
              </a:r>
            </a:p>
          </p:txBody>
        </p:sp>
        <p:sp>
          <p:nvSpPr>
            <p:cNvPr id="177" name="CaixaDeTexto 1">
              <a:extLst>
                <a:ext uri="{FF2B5EF4-FFF2-40B4-BE49-F238E27FC236}">
                  <a16:creationId xmlns:a16="http://schemas.microsoft.com/office/drawing/2014/main" id="{E4298FE0-9A97-47B7-A85E-C2B49BE8F76A}"/>
                </a:ext>
              </a:extLst>
            </p:cNvPr>
            <p:cNvSpPr txBox="1"/>
            <p:nvPr/>
          </p:nvSpPr>
          <p:spPr>
            <a:xfrm>
              <a:off x="1403648" y="1143605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62,86</a:t>
              </a:r>
            </a:p>
          </p:txBody>
        </p:sp>
        <p:pic>
          <p:nvPicPr>
            <p:cNvPr id="178" name="Gráfico 177">
              <a:extLst>
                <a:ext uri="{FF2B5EF4-FFF2-40B4-BE49-F238E27FC236}">
                  <a16:creationId xmlns:a16="http://schemas.microsoft.com/office/drawing/2014/main" id="{07A59BDA-000E-4284-9455-4E56D6BF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5770" y="1002071"/>
              <a:ext cx="121395" cy="121395"/>
            </a:xfrm>
            <a:prstGeom prst="rect">
              <a:avLst/>
            </a:prstGeom>
          </p:spPr>
        </p:pic>
        <p:pic>
          <p:nvPicPr>
            <p:cNvPr id="179" name="Gráfico 178">
              <a:extLst>
                <a:ext uri="{FF2B5EF4-FFF2-40B4-BE49-F238E27FC236}">
                  <a16:creationId xmlns:a16="http://schemas.microsoft.com/office/drawing/2014/main" id="{5C4D317F-71A8-4A9A-8D3E-57CF73B6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56195" y="1153384"/>
              <a:ext cx="120972" cy="117307"/>
            </a:xfrm>
            <a:prstGeom prst="rect">
              <a:avLst/>
            </a:prstGeom>
          </p:spPr>
        </p:pic>
        <p:pic>
          <p:nvPicPr>
            <p:cNvPr id="180" name="Gráfico 179">
              <a:extLst>
                <a:ext uri="{FF2B5EF4-FFF2-40B4-BE49-F238E27FC236}">
                  <a16:creationId xmlns:a16="http://schemas.microsoft.com/office/drawing/2014/main" id="{276F779C-3361-425A-9F7C-CF33D77AC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59859" y="1297558"/>
              <a:ext cx="117307" cy="117307"/>
            </a:xfrm>
            <a:prstGeom prst="rect">
              <a:avLst/>
            </a:prstGeom>
          </p:spPr>
        </p:pic>
        <p:sp>
          <p:nvSpPr>
            <p:cNvPr id="181" name="CaixaDeTexto 1">
              <a:extLst>
                <a:ext uri="{FF2B5EF4-FFF2-40B4-BE49-F238E27FC236}">
                  <a16:creationId xmlns:a16="http://schemas.microsoft.com/office/drawing/2014/main" id="{881D40A1-44AA-4FC0-BC98-F9635885335D}"/>
                </a:ext>
              </a:extLst>
            </p:cNvPr>
            <p:cNvSpPr txBox="1"/>
            <p:nvPr/>
          </p:nvSpPr>
          <p:spPr>
            <a:xfrm>
              <a:off x="1403648" y="994099"/>
              <a:ext cx="405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ES" sz="800" b="1" dirty="0">
                  <a:solidFill>
                    <a:srgbClr val="F5BF0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54,45</a:t>
              </a:r>
            </a:p>
          </p:txBody>
        </p:sp>
      </p:grpSp>
      <p:sp>
        <p:nvSpPr>
          <p:cNvPr id="182" name="CaixaDeTexto 1">
            <a:extLst>
              <a:ext uri="{FF2B5EF4-FFF2-40B4-BE49-F238E27FC236}">
                <a16:creationId xmlns:a16="http://schemas.microsoft.com/office/drawing/2014/main" id="{C6B8D074-13CA-472F-BB7F-1E727BD07BA9}"/>
              </a:ext>
            </a:extLst>
          </p:cNvPr>
          <p:cNvSpPr txBox="1"/>
          <p:nvPr/>
        </p:nvSpPr>
        <p:spPr>
          <a:xfrm>
            <a:off x="225702" y="540506"/>
            <a:ext cx="2304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6A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Y sin grandes diferencias en función del lugar de residencia.</a:t>
            </a:r>
          </a:p>
        </p:txBody>
      </p:sp>
      <p:grpSp>
        <p:nvGrpSpPr>
          <p:cNvPr id="183" name="Grupo 182">
            <a:extLst>
              <a:ext uri="{FF2B5EF4-FFF2-40B4-BE49-F238E27FC236}">
                <a16:creationId xmlns:a16="http://schemas.microsoft.com/office/drawing/2014/main" id="{F790E241-7D65-41E2-B3B4-A932BEE2EB86}"/>
              </a:ext>
            </a:extLst>
          </p:cNvPr>
          <p:cNvGrpSpPr/>
          <p:nvPr/>
        </p:nvGrpSpPr>
        <p:grpSpPr>
          <a:xfrm>
            <a:off x="354882" y="3145672"/>
            <a:ext cx="314501" cy="900972"/>
            <a:chOff x="3152903" y="947333"/>
            <a:chExt cx="135109" cy="493206"/>
          </a:xfrm>
        </p:grpSpPr>
        <p:pic>
          <p:nvPicPr>
            <p:cNvPr id="187" name="Gráfico 186">
              <a:extLst>
                <a:ext uri="{FF2B5EF4-FFF2-40B4-BE49-F238E27FC236}">
                  <a16:creationId xmlns:a16="http://schemas.microsoft.com/office/drawing/2014/main" id="{D9CE1E4D-157E-4979-A114-26356F204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52903" y="947333"/>
              <a:ext cx="121395" cy="121395"/>
            </a:xfrm>
            <a:prstGeom prst="rect">
              <a:avLst/>
            </a:prstGeom>
          </p:spPr>
        </p:pic>
        <p:pic>
          <p:nvPicPr>
            <p:cNvPr id="188" name="Gráfico 187">
              <a:extLst>
                <a:ext uri="{FF2B5EF4-FFF2-40B4-BE49-F238E27FC236}">
                  <a16:creationId xmlns:a16="http://schemas.microsoft.com/office/drawing/2014/main" id="{18E7F9A9-712F-4207-837C-6C8184D88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67040" y="1132298"/>
              <a:ext cx="120972" cy="117307"/>
            </a:xfrm>
            <a:prstGeom prst="rect">
              <a:avLst/>
            </a:prstGeom>
          </p:spPr>
        </p:pic>
        <p:pic>
          <p:nvPicPr>
            <p:cNvPr id="189" name="Gráfico 188">
              <a:extLst>
                <a:ext uri="{FF2B5EF4-FFF2-40B4-BE49-F238E27FC236}">
                  <a16:creationId xmlns:a16="http://schemas.microsoft.com/office/drawing/2014/main" id="{E0786901-40C3-4851-A3E1-85794E3EC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70705" y="1323232"/>
              <a:ext cx="117307" cy="117307"/>
            </a:xfrm>
            <a:prstGeom prst="rect">
              <a:avLst/>
            </a:prstGeom>
          </p:spPr>
        </p:pic>
      </p:grpSp>
      <p:sp>
        <p:nvSpPr>
          <p:cNvPr id="191" name="Rectángulo 190">
            <a:extLst>
              <a:ext uri="{FF2B5EF4-FFF2-40B4-BE49-F238E27FC236}">
                <a16:creationId xmlns:a16="http://schemas.microsoft.com/office/drawing/2014/main" id="{4544A67B-E36B-49C0-AABE-41CFB2482FF0}"/>
              </a:ext>
            </a:extLst>
          </p:cNvPr>
          <p:cNvSpPr/>
          <p:nvPr/>
        </p:nvSpPr>
        <p:spPr>
          <a:xfrm>
            <a:off x="612515" y="3150300"/>
            <a:ext cx="7095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Dinero</a:t>
            </a:r>
          </a:p>
        </p:txBody>
      </p:sp>
      <p:sp>
        <p:nvSpPr>
          <p:cNvPr id="192" name="Rectángulo 191">
            <a:extLst>
              <a:ext uri="{FF2B5EF4-FFF2-40B4-BE49-F238E27FC236}">
                <a16:creationId xmlns:a16="http://schemas.microsoft.com/office/drawing/2014/main" id="{009177A5-3704-45EF-AC58-33E92020B068}"/>
              </a:ext>
            </a:extLst>
          </p:cNvPr>
          <p:cNvSpPr/>
          <p:nvPr/>
        </p:nvSpPr>
        <p:spPr>
          <a:xfrm>
            <a:off x="608848" y="3451170"/>
            <a:ext cx="7095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b="1" dirty="0">
                <a:solidFill>
                  <a:srgbClr val="E0457A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Amor</a:t>
            </a:r>
          </a:p>
        </p:txBody>
      </p:sp>
      <p:sp>
        <p:nvSpPr>
          <p:cNvPr id="194" name="Rectángulo 193">
            <a:extLst>
              <a:ext uri="{FF2B5EF4-FFF2-40B4-BE49-F238E27FC236}">
                <a16:creationId xmlns:a16="http://schemas.microsoft.com/office/drawing/2014/main" id="{22F84484-F721-4FC3-ABC3-38089BB8076D}"/>
              </a:ext>
            </a:extLst>
          </p:cNvPr>
          <p:cNvSpPr/>
          <p:nvPr/>
        </p:nvSpPr>
        <p:spPr>
          <a:xfrm>
            <a:off x="637460" y="3827590"/>
            <a:ext cx="7095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b="1" dirty="0">
                <a:solidFill>
                  <a:srgbClr val="3CDBC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Salud</a:t>
            </a:r>
          </a:p>
        </p:txBody>
      </p:sp>
    </p:spTree>
    <p:extLst>
      <p:ext uri="{BB962C8B-B14F-4D97-AF65-F5344CB8AC3E}">
        <p14:creationId xmlns:p14="http://schemas.microsoft.com/office/powerpoint/2010/main" val="2089342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8714F816-C5F0-407E-9968-7C4AD5B4C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7075"/>
          <a:stretch/>
        </p:blipFill>
        <p:spPr>
          <a:xfrm>
            <a:off x="2888332" y="1837197"/>
            <a:ext cx="6255668" cy="22383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098142-9244-4247-AFD9-0771ADCB304A}"/>
              </a:ext>
            </a:extLst>
          </p:cNvPr>
          <p:cNvSpPr txBox="1">
            <a:spLocks/>
          </p:cNvSpPr>
          <p:nvPr/>
        </p:nvSpPr>
        <p:spPr bwMode="auto">
          <a:xfrm>
            <a:off x="257723" y="932165"/>
            <a:ext cx="3378174" cy="181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Bienestar emocional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B34AFD7-63C6-48B8-B4AC-7648B1CD1F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36" y="4424549"/>
            <a:ext cx="1133477" cy="46020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25C04A9-66D2-4D4A-B6F8-BDC98EE46413}"/>
              </a:ext>
            </a:extLst>
          </p:cNvPr>
          <p:cNvSpPr/>
          <p:nvPr/>
        </p:nvSpPr>
        <p:spPr>
          <a:xfrm>
            <a:off x="8604448" y="4654653"/>
            <a:ext cx="360040" cy="365369"/>
          </a:xfrm>
          <a:prstGeom prst="rect">
            <a:avLst/>
          </a:prstGeom>
          <a:solidFill>
            <a:srgbClr val="F5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5E288C5B-8A18-46C5-B4DB-044C0C27485D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3" name="Imagen 2" descr="Una persona sonriendo&#10;&#10;Descripción generada automáticamente">
            <a:extLst>
              <a:ext uri="{FF2B5EF4-FFF2-40B4-BE49-F238E27FC236}">
                <a16:creationId xmlns:a16="http://schemas.microsoft.com/office/drawing/2014/main" id="{DFB1305C-C14D-4F6B-BAAB-FC65FE4B1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2932"/>
            <a:ext cx="7168053" cy="47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05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4" name="8 CuadroTexto">
            <a:extLst>
              <a:ext uri="{FF2B5EF4-FFF2-40B4-BE49-F238E27FC236}">
                <a16:creationId xmlns:a16="http://schemas.microsoft.com/office/drawing/2014/main" id="{54923B96-D295-447F-8F26-9E0BA5B2FA93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CDC75E53-7994-4957-969C-DAA4E8E375E8}"/>
              </a:ext>
            </a:extLst>
          </p:cNvPr>
          <p:cNvSpPr txBox="1"/>
          <p:nvPr/>
        </p:nvSpPr>
        <p:spPr>
          <a:xfrm>
            <a:off x="250826" y="608617"/>
            <a:ext cx="3164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Test on-line para evaluar el bienestar emocional y la percepción de estrés.</a:t>
            </a:r>
          </a:p>
        </p:txBody>
      </p:sp>
      <p:pic>
        <p:nvPicPr>
          <p:cNvPr id="3" name="Imagen 2" descr="Pantalla de una computadora&#10;&#10;Descripción generada automáticamente">
            <a:extLst>
              <a:ext uri="{FF2B5EF4-FFF2-40B4-BE49-F238E27FC236}">
                <a16:creationId xmlns:a16="http://schemas.microsoft.com/office/drawing/2014/main" id="{36644F80-54F4-4348-BB3F-F749E459A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29" y="608617"/>
            <a:ext cx="4996713" cy="44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985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tângulo 44">
            <a:extLst>
              <a:ext uri="{FF2B5EF4-FFF2-40B4-BE49-F238E27FC236}">
                <a16:creationId xmlns:a16="http://schemas.microsoft.com/office/drawing/2014/main" id="{EB5F167F-2D27-48D1-AF75-E51B5E5876B1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91" name="Gráfico 90">
            <a:extLst>
              <a:ext uri="{FF2B5EF4-FFF2-40B4-BE49-F238E27FC236}">
                <a16:creationId xmlns:a16="http://schemas.microsoft.com/office/drawing/2014/main" id="{9F4D47D4-1B12-4866-9786-AA87418BB5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92" name="8 CuadroTexto">
            <a:extLst>
              <a:ext uri="{FF2B5EF4-FFF2-40B4-BE49-F238E27FC236}">
                <a16:creationId xmlns:a16="http://schemas.microsoft.com/office/drawing/2014/main" id="{16C958DF-1777-46CE-936E-90FA8A3A79B7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87" name="CaixaDeTexto 1">
            <a:extLst>
              <a:ext uri="{FF2B5EF4-FFF2-40B4-BE49-F238E27FC236}">
                <a16:creationId xmlns:a16="http://schemas.microsoft.com/office/drawing/2014/main" id="{E10B118C-0E8D-4F17-8B89-61ED005812BA}"/>
              </a:ext>
            </a:extLst>
          </p:cNvPr>
          <p:cNvSpPr txBox="1"/>
          <p:nvPr/>
        </p:nvSpPr>
        <p:spPr>
          <a:xfrm>
            <a:off x="266777" y="580414"/>
            <a:ext cx="252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Evaluado: nivel de emociones positivas.  negativas, percepción de bienestar y estrés.</a:t>
            </a:r>
          </a:p>
          <a:p>
            <a:r>
              <a:rPr lang="es-ES" sz="2400" b="1" dirty="0">
                <a:solidFill>
                  <a:srgbClr val="F5BF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Las mujeres un poco peor que los hombres.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15108-D04F-49CB-AD3F-55C997C5B75B}"/>
              </a:ext>
            </a:extLst>
          </p:cNvPr>
          <p:cNvGrpSpPr/>
          <p:nvPr/>
        </p:nvGrpSpPr>
        <p:grpSpPr>
          <a:xfrm rot="16200000">
            <a:off x="2895584" y="342149"/>
            <a:ext cx="4813668" cy="4683075"/>
            <a:chOff x="1979711" y="1254850"/>
            <a:chExt cx="4813668" cy="3265170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6BA1CF0-A0BE-43B1-8F9E-8461D3CF2EC4}"/>
                </a:ext>
              </a:extLst>
            </p:cNvPr>
            <p:cNvSpPr/>
            <p:nvPr/>
          </p:nvSpPr>
          <p:spPr>
            <a:xfrm>
              <a:off x="1979712" y="1254850"/>
              <a:ext cx="2403877" cy="2360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latin typeface="GT Walsheim Pro" panose="00000500000000000000" pitchFamily="2" charset="0"/>
                </a:rPr>
                <a:t>Emociones negativas</a:t>
              </a:r>
              <a:endParaRPr lang="es-ES" sz="1600" dirty="0">
                <a:latin typeface="GT Walsheim Pro" panose="00000500000000000000" pitchFamily="2" charset="0"/>
              </a:endParaRPr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709647A9-EF28-41DA-91F1-DEBBA7E2DC65}"/>
                </a:ext>
              </a:extLst>
            </p:cNvPr>
            <p:cNvCxnSpPr>
              <a:cxnSpLocks/>
            </p:cNvCxnSpPr>
            <p:nvPr/>
          </p:nvCxnSpPr>
          <p:spPr>
            <a:xfrm>
              <a:off x="2342596" y="1545315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E2B31F1-0AAA-4D50-8DF6-0E59B1D1EA46}"/>
                </a:ext>
              </a:extLst>
            </p:cNvPr>
            <p:cNvSpPr/>
            <p:nvPr/>
          </p:nvSpPr>
          <p:spPr>
            <a:xfrm>
              <a:off x="3570268" y="1639988"/>
              <a:ext cx="738744" cy="309473"/>
            </a:xfrm>
            <a:prstGeom prst="rect">
              <a:avLst/>
            </a:prstGeom>
            <a:solidFill>
              <a:srgbClr val="E0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C5B58FB-19AA-4401-812A-4D6DB4992917}"/>
                </a:ext>
              </a:extLst>
            </p:cNvPr>
            <p:cNvSpPr/>
            <p:nvPr/>
          </p:nvSpPr>
          <p:spPr>
            <a:xfrm>
              <a:off x="3491880" y="1975757"/>
              <a:ext cx="816503" cy="309473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9E2C472-F1F0-448E-82B9-6C97AEC31619}"/>
                </a:ext>
              </a:extLst>
            </p:cNvPr>
            <p:cNvGrpSpPr/>
            <p:nvPr/>
          </p:nvGrpSpPr>
          <p:grpSpPr>
            <a:xfrm>
              <a:off x="3060399" y="1796045"/>
              <a:ext cx="363867" cy="335769"/>
              <a:chOff x="1940812" y="1923313"/>
              <a:chExt cx="363867" cy="335769"/>
            </a:xfrm>
          </p:grpSpPr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486EC4BD-65BF-4858-B2ED-3BB307DBF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1923313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cto 65">
                <a:extLst>
                  <a:ext uri="{FF2B5EF4-FFF2-40B4-BE49-F238E27FC236}">
                    <a16:creationId xmlns:a16="http://schemas.microsoft.com/office/drawing/2014/main" id="{556E21A2-B1D8-4B27-9C47-02F83385F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2259082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cto 66">
                <a:extLst>
                  <a:ext uri="{FF2B5EF4-FFF2-40B4-BE49-F238E27FC236}">
                    <a16:creationId xmlns:a16="http://schemas.microsoft.com/office/drawing/2014/main" id="{42BF02C1-C73A-4B1E-AC7E-4A2C607AAD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645" y="1923313"/>
                <a:ext cx="0" cy="32984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BDDE761D-ECFC-4EE5-8B83-01F57DA03194}"/>
                  </a:ext>
                </a:extLst>
              </p:cNvPr>
              <p:cNvSpPr/>
              <p:nvPr/>
            </p:nvSpPr>
            <p:spPr>
              <a:xfrm>
                <a:off x="1940812" y="2005928"/>
                <a:ext cx="219850" cy="23604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latin typeface="GT Walsheim Pro" panose="00000500000000000000" pitchFamily="2" charset="0"/>
                  </a:rPr>
                  <a:t>*</a:t>
                </a:r>
                <a:endParaRPr lang="es-ES" sz="1600" dirty="0">
                  <a:latin typeface="GT Walsheim Pro" panose="00000500000000000000" pitchFamily="2" charset="0"/>
                </a:endParaRPr>
              </a:p>
            </p:txBody>
          </p:sp>
        </p:grp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88B52E9-197B-48DA-AEB6-C183257FA2ED}"/>
                </a:ext>
              </a:extLst>
            </p:cNvPr>
            <p:cNvSpPr/>
            <p:nvPr/>
          </p:nvSpPr>
          <p:spPr>
            <a:xfrm rot="5400000">
              <a:off x="2267745" y="2425692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40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E7C24E3-58F0-491D-B196-DAE9844CA0C6}"/>
                </a:ext>
              </a:extLst>
            </p:cNvPr>
            <p:cNvSpPr/>
            <p:nvPr/>
          </p:nvSpPr>
          <p:spPr>
            <a:xfrm rot="5400000">
              <a:off x="2723405" y="2425692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30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8748307-3A00-434C-872D-123F5847AF9A}"/>
                </a:ext>
              </a:extLst>
            </p:cNvPr>
            <p:cNvSpPr/>
            <p:nvPr/>
          </p:nvSpPr>
          <p:spPr>
            <a:xfrm rot="5400000">
              <a:off x="3179065" y="2425692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20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343C9111-8657-4A77-A6D3-38F7F36C48DC}"/>
                </a:ext>
              </a:extLst>
            </p:cNvPr>
            <p:cNvSpPr/>
            <p:nvPr/>
          </p:nvSpPr>
          <p:spPr>
            <a:xfrm rot="5400000">
              <a:off x="3634725" y="2425692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10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BCEB7C6-0F86-45D2-AE87-E04C690ABA61}"/>
                </a:ext>
              </a:extLst>
            </p:cNvPr>
            <p:cNvSpPr/>
            <p:nvPr/>
          </p:nvSpPr>
          <p:spPr>
            <a:xfrm rot="5400000">
              <a:off x="4090385" y="2425692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0</a:t>
              </a:r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9DE7C1DE-2277-4335-87C3-625207B26F5A}"/>
                </a:ext>
              </a:extLst>
            </p:cNvPr>
            <p:cNvCxnSpPr>
              <a:cxnSpLocks/>
            </p:cNvCxnSpPr>
            <p:nvPr/>
          </p:nvCxnSpPr>
          <p:spPr>
            <a:xfrm>
              <a:off x="2342596" y="2378110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0FD2DD36-22F9-4B00-B25C-3D53B1929E6A}"/>
                </a:ext>
              </a:extLst>
            </p:cNvPr>
            <p:cNvSpPr/>
            <p:nvPr/>
          </p:nvSpPr>
          <p:spPr>
            <a:xfrm>
              <a:off x="4370246" y="1254850"/>
              <a:ext cx="2403877" cy="2360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latin typeface="GT Walsheim Pro" panose="00000500000000000000" pitchFamily="2" charset="0"/>
                </a:rPr>
                <a:t>Emociones positivas</a:t>
              </a:r>
              <a:endParaRPr lang="es-ES" sz="1600" dirty="0">
                <a:latin typeface="GT Walsheim Pro" panose="00000500000000000000" pitchFamily="2" charset="0"/>
              </a:endParaRPr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481DAEE-83CD-4FAE-9C14-76AB7DBBD53C}"/>
                </a:ext>
              </a:extLst>
            </p:cNvPr>
            <p:cNvCxnSpPr>
              <a:cxnSpLocks/>
            </p:cNvCxnSpPr>
            <p:nvPr/>
          </p:nvCxnSpPr>
          <p:spPr>
            <a:xfrm>
              <a:off x="4472711" y="1545315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5890F51D-5EDD-4088-AFF8-5482B41BA9D1}"/>
                </a:ext>
              </a:extLst>
            </p:cNvPr>
            <p:cNvSpPr/>
            <p:nvPr/>
          </p:nvSpPr>
          <p:spPr>
            <a:xfrm>
              <a:off x="4472711" y="1639988"/>
              <a:ext cx="1551263" cy="309473"/>
            </a:xfrm>
            <a:prstGeom prst="rect">
              <a:avLst/>
            </a:prstGeom>
            <a:solidFill>
              <a:srgbClr val="E0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BBB139C-C8F8-47C8-B965-5132D138480F}"/>
                </a:ext>
              </a:extLst>
            </p:cNvPr>
            <p:cNvSpPr/>
            <p:nvPr/>
          </p:nvSpPr>
          <p:spPr>
            <a:xfrm>
              <a:off x="4472711" y="1975757"/>
              <a:ext cx="1509324" cy="309473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6E3C0327-39C2-4219-918F-4FCD79D4B5D9}"/>
                </a:ext>
              </a:extLst>
            </p:cNvPr>
            <p:cNvGrpSpPr/>
            <p:nvPr/>
          </p:nvGrpSpPr>
          <p:grpSpPr>
            <a:xfrm>
              <a:off x="6101835" y="1796045"/>
              <a:ext cx="330912" cy="335769"/>
              <a:chOff x="2160663" y="1923313"/>
              <a:chExt cx="330912" cy="335769"/>
            </a:xfrm>
          </p:grpSpPr>
          <p:cxnSp>
            <p:nvCxnSpPr>
              <p:cNvPr id="61" name="Conector recto 60">
                <a:extLst>
                  <a:ext uri="{FF2B5EF4-FFF2-40B4-BE49-F238E27FC236}">
                    <a16:creationId xmlns:a16="http://schemas.microsoft.com/office/drawing/2014/main" id="{561A1D1B-279D-4AA3-9945-D8B06B2F1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1923313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cto 61">
                <a:extLst>
                  <a:ext uri="{FF2B5EF4-FFF2-40B4-BE49-F238E27FC236}">
                    <a16:creationId xmlns:a16="http://schemas.microsoft.com/office/drawing/2014/main" id="{B49F4B6F-2D16-42F7-8D36-1A66C6507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2259082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cto 62">
                <a:extLst>
                  <a:ext uri="{FF2B5EF4-FFF2-40B4-BE49-F238E27FC236}">
                    <a16:creationId xmlns:a16="http://schemas.microsoft.com/office/drawing/2014/main" id="{3282FAC5-59DA-4ACA-811E-E57CD8EAC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679" y="1923313"/>
                <a:ext cx="0" cy="32984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434C43C7-3BBC-4E3B-975B-4F94342405B4}"/>
                  </a:ext>
                </a:extLst>
              </p:cNvPr>
              <p:cNvSpPr/>
              <p:nvPr/>
            </p:nvSpPr>
            <p:spPr>
              <a:xfrm>
                <a:off x="2271725" y="2005928"/>
                <a:ext cx="219850" cy="23604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latin typeface="GT Walsheim Pro" panose="00000500000000000000" pitchFamily="2" charset="0"/>
                  </a:rPr>
                  <a:t>*</a:t>
                </a:r>
                <a:endParaRPr lang="es-ES" sz="1600" dirty="0">
                  <a:latin typeface="GT Walsheim Pro" panose="00000500000000000000" pitchFamily="2" charset="0"/>
                </a:endParaRPr>
              </a:p>
            </p:txBody>
          </p:sp>
        </p:grp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2B3AD228-50EC-4777-A74F-F2CB90C2ED3E}"/>
                </a:ext>
              </a:extLst>
            </p:cNvPr>
            <p:cNvSpPr/>
            <p:nvPr/>
          </p:nvSpPr>
          <p:spPr>
            <a:xfrm rot="5400000">
              <a:off x="4397860" y="242569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0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133C2DD7-CB53-4348-9A75-C44893A1CCAF}"/>
                </a:ext>
              </a:extLst>
            </p:cNvPr>
            <p:cNvSpPr/>
            <p:nvPr/>
          </p:nvSpPr>
          <p:spPr>
            <a:xfrm rot="5400000">
              <a:off x="4853520" y="242569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10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1F9423DD-595E-4951-BE15-59738B96576E}"/>
                </a:ext>
              </a:extLst>
            </p:cNvPr>
            <p:cNvSpPr/>
            <p:nvPr/>
          </p:nvSpPr>
          <p:spPr>
            <a:xfrm rot="5400000">
              <a:off x="5309180" y="242569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20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095B334-93D3-45EF-AFC8-2F6E4909A74D}"/>
                </a:ext>
              </a:extLst>
            </p:cNvPr>
            <p:cNvSpPr/>
            <p:nvPr/>
          </p:nvSpPr>
          <p:spPr>
            <a:xfrm rot="5400000">
              <a:off x="5764840" y="242569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30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EF9E8D67-8636-4BB1-91B7-51C089AECFFE}"/>
                </a:ext>
              </a:extLst>
            </p:cNvPr>
            <p:cNvSpPr/>
            <p:nvPr/>
          </p:nvSpPr>
          <p:spPr>
            <a:xfrm rot="5400000">
              <a:off x="6220500" y="242569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40</a:t>
              </a:r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751A0D8F-5CE5-4F9D-AD37-63D187017A53}"/>
                </a:ext>
              </a:extLst>
            </p:cNvPr>
            <p:cNvCxnSpPr>
              <a:cxnSpLocks/>
            </p:cNvCxnSpPr>
            <p:nvPr/>
          </p:nvCxnSpPr>
          <p:spPr>
            <a:xfrm>
              <a:off x="4472711" y="2378110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340AE10-78EF-476B-8781-1675E727D377}"/>
                </a:ext>
              </a:extLst>
            </p:cNvPr>
            <p:cNvSpPr/>
            <p:nvPr/>
          </p:nvSpPr>
          <p:spPr>
            <a:xfrm>
              <a:off x="1979711" y="2977983"/>
              <a:ext cx="2403877" cy="2360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latin typeface="GT Walsheim Pro" panose="00000500000000000000" pitchFamily="2" charset="0"/>
                </a:rPr>
                <a:t>Estrés</a:t>
              </a:r>
              <a:endParaRPr lang="es-ES" sz="1600" dirty="0">
                <a:latin typeface="GT Walsheim Pro" panose="00000500000000000000" pitchFamily="2" charset="0"/>
              </a:endParaRPr>
            </a:p>
          </p:txBody>
        </p: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5D26D577-790A-4D5D-B145-5E92FFF9D118}"/>
                </a:ext>
              </a:extLst>
            </p:cNvPr>
            <p:cNvCxnSpPr>
              <a:cxnSpLocks/>
            </p:cNvCxnSpPr>
            <p:nvPr/>
          </p:nvCxnSpPr>
          <p:spPr>
            <a:xfrm>
              <a:off x="2342596" y="3268448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B7D91813-6D64-4BCD-890F-0516199C4697}"/>
                </a:ext>
              </a:extLst>
            </p:cNvPr>
            <p:cNvSpPr/>
            <p:nvPr/>
          </p:nvSpPr>
          <p:spPr>
            <a:xfrm>
              <a:off x="3347865" y="3363121"/>
              <a:ext cx="961147" cy="309473"/>
            </a:xfrm>
            <a:prstGeom prst="rect">
              <a:avLst/>
            </a:prstGeom>
            <a:solidFill>
              <a:srgbClr val="E0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B4076362-BB2B-4D48-9F01-33E8437638DB}"/>
                </a:ext>
              </a:extLst>
            </p:cNvPr>
            <p:cNvSpPr/>
            <p:nvPr/>
          </p:nvSpPr>
          <p:spPr>
            <a:xfrm>
              <a:off x="3203848" y="3698890"/>
              <a:ext cx="1104535" cy="309473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3C0AFF46-51EE-4258-A5FB-604110970FFF}"/>
                </a:ext>
              </a:extLst>
            </p:cNvPr>
            <p:cNvGrpSpPr/>
            <p:nvPr/>
          </p:nvGrpSpPr>
          <p:grpSpPr>
            <a:xfrm>
              <a:off x="2780210" y="3519178"/>
              <a:ext cx="363867" cy="335769"/>
              <a:chOff x="1940812" y="1923313"/>
              <a:chExt cx="363867" cy="335769"/>
            </a:xfrm>
          </p:grpSpPr>
          <p:cxnSp>
            <p:nvCxnSpPr>
              <p:cNvPr id="57" name="Conector recto 56">
                <a:extLst>
                  <a:ext uri="{FF2B5EF4-FFF2-40B4-BE49-F238E27FC236}">
                    <a16:creationId xmlns:a16="http://schemas.microsoft.com/office/drawing/2014/main" id="{E5E380B0-66D1-436D-BA01-F8A1AB06D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1923313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cto 57">
                <a:extLst>
                  <a:ext uri="{FF2B5EF4-FFF2-40B4-BE49-F238E27FC236}">
                    <a16:creationId xmlns:a16="http://schemas.microsoft.com/office/drawing/2014/main" id="{38159264-A1BF-480B-B54B-FCC7A0CEF7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2259082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cto 58">
                <a:extLst>
                  <a:ext uri="{FF2B5EF4-FFF2-40B4-BE49-F238E27FC236}">
                    <a16:creationId xmlns:a16="http://schemas.microsoft.com/office/drawing/2014/main" id="{178CDA81-FB50-4F2B-8EEF-9CF408D95D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1645" y="1923313"/>
                <a:ext cx="0" cy="32984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BF606F08-E696-4E43-965C-C4CFD61544BB}"/>
                  </a:ext>
                </a:extLst>
              </p:cNvPr>
              <p:cNvSpPr/>
              <p:nvPr/>
            </p:nvSpPr>
            <p:spPr>
              <a:xfrm>
                <a:off x="1940812" y="2005928"/>
                <a:ext cx="219850" cy="23604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latin typeface="GT Walsheim Pro" panose="00000500000000000000" pitchFamily="2" charset="0"/>
                  </a:rPr>
                  <a:t>*</a:t>
                </a:r>
                <a:endParaRPr lang="es-ES" sz="1600" dirty="0">
                  <a:latin typeface="GT Walsheim Pro" panose="00000500000000000000" pitchFamily="2" charset="0"/>
                </a:endParaRPr>
              </a:p>
            </p:txBody>
          </p:sp>
        </p:grp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06C28DAF-9FCC-495A-A0D1-70463A98E607}"/>
                </a:ext>
              </a:extLst>
            </p:cNvPr>
            <p:cNvSpPr/>
            <p:nvPr/>
          </p:nvSpPr>
          <p:spPr>
            <a:xfrm rot="5400000">
              <a:off x="2267745" y="415388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40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916341EA-851F-4362-A622-EB21982E5CEE}"/>
                </a:ext>
              </a:extLst>
            </p:cNvPr>
            <p:cNvSpPr/>
            <p:nvPr/>
          </p:nvSpPr>
          <p:spPr>
            <a:xfrm rot="5400000">
              <a:off x="2723405" y="415388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30</a:t>
              </a:r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064E718C-0602-4DE7-BF32-FC39DCA1CF3E}"/>
                </a:ext>
              </a:extLst>
            </p:cNvPr>
            <p:cNvSpPr/>
            <p:nvPr/>
          </p:nvSpPr>
          <p:spPr>
            <a:xfrm rot="5400000">
              <a:off x="3179065" y="415388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20</a:t>
              </a: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B7C8EDB4-9FAF-4912-9CDC-8A01D3A19975}"/>
                </a:ext>
              </a:extLst>
            </p:cNvPr>
            <p:cNvSpPr/>
            <p:nvPr/>
          </p:nvSpPr>
          <p:spPr>
            <a:xfrm rot="5400000">
              <a:off x="3634725" y="415388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10</a:t>
              </a: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B5BDD17A-5E0E-4E2D-A339-983595C05213}"/>
                </a:ext>
              </a:extLst>
            </p:cNvPr>
            <p:cNvSpPr/>
            <p:nvPr/>
          </p:nvSpPr>
          <p:spPr>
            <a:xfrm rot="5400000">
              <a:off x="4090385" y="415388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0</a:t>
              </a:r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871D0013-62E3-4019-A567-D4EE0BA35D65}"/>
                </a:ext>
              </a:extLst>
            </p:cNvPr>
            <p:cNvCxnSpPr>
              <a:cxnSpLocks/>
            </p:cNvCxnSpPr>
            <p:nvPr/>
          </p:nvCxnSpPr>
          <p:spPr>
            <a:xfrm>
              <a:off x="2342596" y="4101243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75B527CF-C28B-454D-9323-478CD601D888}"/>
                </a:ext>
              </a:extLst>
            </p:cNvPr>
            <p:cNvSpPr/>
            <p:nvPr/>
          </p:nvSpPr>
          <p:spPr>
            <a:xfrm>
              <a:off x="4370246" y="2977984"/>
              <a:ext cx="2403877" cy="2360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latin typeface="GT Walsheim Pro" panose="00000500000000000000" pitchFamily="2" charset="0"/>
                </a:rPr>
                <a:t>Bienestar OMS</a:t>
              </a:r>
              <a:endParaRPr lang="es-ES" sz="1600" dirty="0">
                <a:latin typeface="GT Walsheim Pro" panose="00000500000000000000" pitchFamily="2" charset="0"/>
              </a:endParaRPr>
            </a:p>
          </p:txBody>
        </p: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83F5E734-07F5-48FC-BF88-63F751A4C771}"/>
                </a:ext>
              </a:extLst>
            </p:cNvPr>
            <p:cNvCxnSpPr>
              <a:cxnSpLocks/>
            </p:cNvCxnSpPr>
            <p:nvPr/>
          </p:nvCxnSpPr>
          <p:spPr>
            <a:xfrm>
              <a:off x="4472711" y="3268448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0951FDC8-7D8C-484B-893C-95FCED8985AC}"/>
                </a:ext>
              </a:extLst>
            </p:cNvPr>
            <p:cNvSpPr/>
            <p:nvPr/>
          </p:nvSpPr>
          <p:spPr>
            <a:xfrm>
              <a:off x="4472712" y="3363121"/>
              <a:ext cx="1442228" cy="309473"/>
            </a:xfrm>
            <a:prstGeom prst="rect">
              <a:avLst/>
            </a:prstGeom>
            <a:solidFill>
              <a:srgbClr val="E0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55F79505-8076-44A5-9C52-931B12188191}"/>
                </a:ext>
              </a:extLst>
            </p:cNvPr>
            <p:cNvSpPr/>
            <p:nvPr/>
          </p:nvSpPr>
          <p:spPr>
            <a:xfrm>
              <a:off x="4472711" y="3698890"/>
              <a:ext cx="1371020" cy="309473"/>
            </a:xfrm>
            <a:prstGeom prst="rect">
              <a:avLst/>
            </a:prstGeom>
            <a:solidFill>
              <a:srgbClr val="685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2F8200A4-4044-4792-BDAB-B8EB7666E678}"/>
                </a:ext>
              </a:extLst>
            </p:cNvPr>
            <p:cNvGrpSpPr/>
            <p:nvPr/>
          </p:nvGrpSpPr>
          <p:grpSpPr>
            <a:xfrm>
              <a:off x="6006719" y="3519178"/>
              <a:ext cx="330912" cy="335769"/>
              <a:chOff x="2160663" y="1923313"/>
              <a:chExt cx="330912" cy="335769"/>
            </a:xfrm>
          </p:grpSpPr>
          <p:cxnSp>
            <p:nvCxnSpPr>
              <p:cNvPr id="53" name="Conector recto 52">
                <a:extLst>
                  <a:ext uri="{FF2B5EF4-FFF2-40B4-BE49-F238E27FC236}">
                    <a16:creationId xmlns:a16="http://schemas.microsoft.com/office/drawing/2014/main" id="{231D017D-E2A2-488E-B354-E0C9DA0AA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1923313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53">
                <a:extLst>
                  <a:ext uri="{FF2B5EF4-FFF2-40B4-BE49-F238E27FC236}">
                    <a16:creationId xmlns:a16="http://schemas.microsoft.com/office/drawing/2014/main" id="{C2FD9017-9F84-474A-B876-F5D8FF54CD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663" y="2259082"/>
                <a:ext cx="144016" cy="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54">
                <a:extLst>
                  <a:ext uri="{FF2B5EF4-FFF2-40B4-BE49-F238E27FC236}">
                    <a16:creationId xmlns:a16="http://schemas.microsoft.com/office/drawing/2014/main" id="{4F2F063A-9FF1-4C55-B814-57AA970878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679" y="1923313"/>
                <a:ext cx="0" cy="329840"/>
              </a:xfrm>
              <a:prstGeom prst="line">
                <a:avLst/>
              </a:prstGeom>
              <a:ln w="63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754D92E9-3573-4D3A-B352-3B4363225C6E}"/>
                  </a:ext>
                </a:extLst>
              </p:cNvPr>
              <p:cNvSpPr/>
              <p:nvPr/>
            </p:nvSpPr>
            <p:spPr>
              <a:xfrm>
                <a:off x="2271725" y="2005928"/>
                <a:ext cx="219850" cy="23604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latin typeface="GT Walsheim Pro" panose="00000500000000000000" pitchFamily="2" charset="0"/>
                  </a:rPr>
                  <a:t>*</a:t>
                </a:r>
                <a:endParaRPr lang="es-ES" sz="1600" dirty="0">
                  <a:latin typeface="GT Walsheim Pro" panose="00000500000000000000" pitchFamily="2" charset="0"/>
                </a:endParaRPr>
              </a:p>
            </p:txBody>
          </p:sp>
        </p:grp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F7F20130-976C-4F52-8D34-7D57877A317B}"/>
                </a:ext>
              </a:extLst>
            </p:cNvPr>
            <p:cNvSpPr/>
            <p:nvPr/>
          </p:nvSpPr>
          <p:spPr>
            <a:xfrm rot="5400000">
              <a:off x="4397860" y="415388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0</a:t>
              </a:r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934D5CF4-9056-4621-919A-7F76D82C569A}"/>
                </a:ext>
              </a:extLst>
            </p:cNvPr>
            <p:cNvSpPr/>
            <p:nvPr/>
          </p:nvSpPr>
          <p:spPr>
            <a:xfrm rot="5400000">
              <a:off x="4853520" y="4153883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20</a:t>
              </a:r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D152B125-41F3-4071-A6E3-95EBBD8900E7}"/>
                </a:ext>
              </a:extLst>
            </p:cNvPr>
            <p:cNvSpPr/>
            <p:nvPr/>
          </p:nvSpPr>
          <p:spPr>
            <a:xfrm rot="5400000">
              <a:off x="5309180" y="4153883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40</a:t>
              </a:r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83F16176-BF79-4280-91C0-A1D92E6D872A}"/>
                </a:ext>
              </a:extLst>
            </p:cNvPr>
            <p:cNvSpPr/>
            <p:nvPr/>
          </p:nvSpPr>
          <p:spPr>
            <a:xfrm rot="5400000">
              <a:off x="5764840" y="4153884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60</a:t>
              </a:r>
            </a:p>
          </p:txBody>
        </p:sp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01BB0EA2-73ED-40FC-8A67-D72794764B84}"/>
                </a:ext>
              </a:extLst>
            </p:cNvPr>
            <p:cNvSpPr/>
            <p:nvPr/>
          </p:nvSpPr>
          <p:spPr>
            <a:xfrm rot="5400000">
              <a:off x="6220500" y="4153883"/>
              <a:ext cx="424494" cy="30777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es-ES" sz="1400" b="1" dirty="0">
                  <a:latin typeface="GT Walsheim Pro" panose="00000500000000000000" pitchFamily="2" charset="0"/>
                </a:rPr>
                <a:t>80</a:t>
              </a:r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50091B6D-6D5A-4BB5-A804-43D4AE3AC6F5}"/>
                </a:ext>
              </a:extLst>
            </p:cNvPr>
            <p:cNvCxnSpPr>
              <a:cxnSpLocks/>
            </p:cNvCxnSpPr>
            <p:nvPr/>
          </p:nvCxnSpPr>
          <p:spPr>
            <a:xfrm>
              <a:off x="4472711" y="4101243"/>
              <a:ext cx="19600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6A32703C-D801-4242-AAF9-D81B7065D21E}"/>
                </a:ext>
              </a:extLst>
            </p:cNvPr>
            <p:cNvCxnSpPr>
              <a:cxnSpLocks/>
            </p:cNvCxnSpPr>
            <p:nvPr/>
          </p:nvCxnSpPr>
          <p:spPr>
            <a:xfrm>
              <a:off x="2002340" y="2787774"/>
              <a:ext cx="479103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4AA3A1AC-DE65-4AA3-9647-1F4A632DFD3C}"/>
              </a:ext>
            </a:extLst>
          </p:cNvPr>
          <p:cNvGrpSpPr/>
          <p:nvPr/>
        </p:nvGrpSpPr>
        <p:grpSpPr>
          <a:xfrm>
            <a:off x="7559316" y="4023661"/>
            <a:ext cx="1338405" cy="703975"/>
            <a:chOff x="143687" y="1406141"/>
            <a:chExt cx="1338405" cy="703975"/>
          </a:xfrm>
        </p:grpSpPr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0B821EA1-F9ED-4C3E-A08A-7C816CFA0B85}"/>
                </a:ext>
              </a:extLst>
            </p:cNvPr>
            <p:cNvSpPr/>
            <p:nvPr/>
          </p:nvSpPr>
          <p:spPr>
            <a:xfrm>
              <a:off x="468882" y="1406141"/>
              <a:ext cx="1013210" cy="7039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s-ES" sz="1400" b="1" dirty="0">
                  <a:solidFill>
                    <a:srgbClr val="E0457A"/>
                  </a:solidFill>
                  <a:latin typeface="GT Walsheim Pro" panose="00000500000000000000" pitchFamily="2" charset="0"/>
                </a:rPr>
                <a:t>Hombres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s-ES" sz="14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Mujeres</a:t>
              </a:r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C9066D2F-0871-46EF-A168-ADC838ACA415}"/>
                </a:ext>
              </a:extLst>
            </p:cNvPr>
            <p:cNvSpPr/>
            <p:nvPr/>
          </p:nvSpPr>
          <p:spPr>
            <a:xfrm>
              <a:off x="143687" y="1841717"/>
              <a:ext cx="173732" cy="173732"/>
            </a:xfrm>
            <a:prstGeom prst="ellipse">
              <a:avLst/>
            </a:prstGeom>
            <a:solidFill>
              <a:srgbClr val="685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325AB6D3-52A6-472D-BB00-478C7F0F9D6E}"/>
                </a:ext>
              </a:extLst>
            </p:cNvPr>
            <p:cNvSpPr/>
            <p:nvPr/>
          </p:nvSpPr>
          <p:spPr>
            <a:xfrm>
              <a:off x="143687" y="1565556"/>
              <a:ext cx="173732" cy="173732"/>
            </a:xfrm>
            <a:prstGeom prst="ellipse">
              <a:avLst/>
            </a:prstGeom>
            <a:solidFill>
              <a:srgbClr val="E04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rgbClr val="8094D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27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14B5C6C-CA59-4B60-B8F7-4737C7364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51671"/>
            <a:ext cx="6255668" cy="223837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06F4BA4-A2C7-464A-96CA-79329BA98651}"/>
              </a:ext>
            </a:extLst>
          </p:cNvPr>
          <p:cNvSpPr/>
          <p:nvPr/>
        </p:nvSpPr>
        <p:spPr>
          <a:xfrm>
            <a:off x="8604449" y="4654654"/>
            <a:ext cx="360040" cy="365369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s-E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DD447C-C5C0-4806-B802-36B1426A0B23}"/>
              </a:ext>
            </a:extLst>
          </p:cNvPr>
          <p:cNvSpPr txBox="1">
            <a:spLocks/>
          </p:cNvSpPr>
          <p:nvPr/>
        </p:nvSpPr>
        <p:spPr bwMode="auto">
          <a:xfrm>
            <a:off x="250826" y="660624"/>
            <a:ext cx="4681214" cy="178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Diferencias entre los que se ven más jóvenes y los que no</a:t>
            </a:r>
          </a:p>
        </p:txBody>
      </p:sp>
      <p:sp>
        <p:nvSpPr>
          <p:cNvPr id="8" name="Retângulo 44">
            <a:extLst>
              <a:ext uri="{FF2B5EF4-FFF2-40B4-BE49-F238E27FC236}">
                <a16:creationId xmlns:a16="http://schemas.microsoft.com/office/drawing/2014/main" id="{2DCB0765-E6AF-4349-9082-C22A11AAF63B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1C808B6-2AA0-4DE9-956E-A3537A14B8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24549"/>
            <a:ext cx="1133477" cy="460209"/>
          </a:xfrm>
          <a:prstGeom prst="rect">
            <a:avLst/>
          </a:prstGeom>
        </p:spPr>
      </p:pic>
      <p:pic>
        <p:nvPicPr>
          <p:cNvPr id="3" name="Imagen 2" descr="Imagen que contiene persona, alimentos, comida, sostener&#10;&#10;Descripción generada automáticamente">
            <a:extLst>
              <a:ext uri="{FF2B5EF4-FFF2-40B4-BE49-F238E27FC236}">
                <a16:creationId xmlns:a16="http://schemas.microsoft.com/office/drawing/2014/main" id="{88511D41-6209-4EA6-B9AA-0244CC72C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23" y="681162"/>
            <a:ext cx="4404426" cy="448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48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65" name="CaixaDeTexto 1">
            <a:extLst>
              <a:ext uri="{FF2B5EF4-FFF2-40B4-BE49-F238E27FC236}">
                <a16:creationId xmlns:a16="http://schemas.microsoft.com/office/drawing/2014/main" id="{50A6B106-DFF5-4923-97B4-7F188EB32FAA}"/>
              </a:ext>
            </a:extLst>
          </p:cNvPr>
          <p:cNvSpPr txBox="1"/>
          <p:nvPr/>
        </p:nvSpPr>
        <p:spPr>
          <a:xfrm>
            <a:off x="266745" y="632758"/>
            <a:ext cx="2359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388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Los que se ven con más edad se perciben con peor salud y bienestar.</a:t>
            </a:r>
          </a:p>
        </p:txBody>
      </p:sp>
      <p:pic>
        <p:nvPicPr>
          <p:cNvPr id="70" name="Picture 5" descr="C:\Users\Ruth\Downloads\Salud general y bienestar who.jpg">
            <a:extLst>
              <a:ext uri="{FF2B5EF4-FFF2-40B4-BE49-F238E27FC236}">
                <a16:creationId xmlns:a16="http://schemas.microsoft.com/office/drawing/2014/main" id="{3CB08203-2AE3-4D70-8096-985AEAF6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7" y="3636826"/>
            <a:ext cx="6084114" cy="1273726"/>
          </a:xfrm>
          <a:prstGeom prst="rect">
            <a:avLst/>
          </a:prstGeom>
          <a:noFill/>
        </p:spPr>
      </p:pic>
      <p:sp>
        <p:nvSpPr>
          <p:cNvPr id="108" name="8 CuadroTexto">
            <a:extLst>
              <a:ext uri="{FF2B5EF4-FFF2-40B4-BE49-F238E27FC236}">
                <a16:creationId xmlns:a16="http://schemas.microsoft.com/office/drawing/2014/main" id="{0A81D83A-F0F3-4248-9E33-29D7EDF250EA}"/>
              </a:ext>
            </a:extLst>
          </p:cNvPr>
          <p:cNvSpPr txBox="1"/>
          <p:nvPr/>
        </p:nvSpPr>
        <p:spPr>
          <a:xfrm>
            <a:off x="7375109" y="187734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28E6344-D7F3-46CB-BA60-E0DBDA9A2FA0}"/>
              </a:ext>
            </a:extLst>
          </p:cNvPr>
          <p:cNvGrpSpPr/>
          <p:nvPr/>
        </p:nvGrpSpPr>
        <p:grpSpPr>
          <a:xfrm rot="16200000">
            <a:off x="3531897" y="608476"/>
            <a:ext cx="2080205" cy="2406353"/>
            <a:chOff x="3349218" y="1007963"/>
            <a:chExt cx="2080205" cy="2406353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CA7D20E0-C431-44FF-9E5C-08C1F88F46C7}"/>
                </a:ext>
              </a:extLst>
            </p:cNvPr>
            <p:cNvGrpSpPr/>
            <p:nvPr/>
          </p:nvGrpSpPr>
          <p:grpSpPr>
            <a:xfrm>
              <a:off x="3633053" y="1013588"/>
              <a:ext cx="1796370" cy="338554"/>
              <a:chOff x="2745247" y="1211437"/>
              <a:chExt cx="1796370" cy="338554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148C430B-13BE-4145-B344-96050C90853B}"/>
                  </a:ext>
                </a:extLst>
              </p:cNvPr>
              <p:cNvSpPr/>
              <p:nvPr/>
            </p:nvSpPr>
            <p:spPr>
              <a:xfrm>
                <a:off x="2745247" y="1211437"/>
                <a:ext cx="1796370" cy="33855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Salud percibida</a:t>
                </a:r>
                <a:endParaRPr lang="es-ES" sz="16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05F18BD0-BF38-4FC2-8E6B-93EB63876CD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8346657-FB65-4C85-8A17-313372B87DA0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C5B83DA3-15E7-465D-B792-6ED5B6A78166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719B60F0-598A-4370-9CFA-E409A7452CF7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DC2D63B5-BDD7-4602-8101-993685998CE3}"/>
                  </a:ext>
                </a:extLst>
              </p:cNvPr>
              <p:cNvSpPr/>
              <p:nvPr/>
            </p:nvSpPr>
            <p:spPr>
              <a:xfrm rot="5400000">
                <a:off x="4559612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92AB8544-62F5-4299-8D7B-05BD07D6FB17}"/>
                  </a:ext>
                </a:extLst>
              </p:cNvPr>
              <p:cNvSpPr/>
              <p:nvPr/>
            </p:nvSpPr>
            <p:spPr>
              <a:xfrm rot="5400000">
                <a:off x="4775056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9845709A-93B9-4026-BAB0-0D17A079EB2D}"/>
                  </a:ext>
                </a:extLst>
              </p:cNvPr>
              <p:cNvSpPr/>
              <p:nvPr/>
            </p:nvSpPr>
            <p:spPr>
              <a:xfrm rot="5400000">
                <a:off x="4990500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60</a:t>
                </a:r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57268292-8D65-47AE-814E-2B4A37D8CA6C}"/>
                  </a:ext>
                </a:extLst>
              </p:cNvPr>
              <p:cNvSpPr/>
              <p:nvPr/>
            </p:nvSpPr>
            <p:spPr>
              <a:xfrm rot="5400000">
                <a:off x="5205944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80</a:t>
                </a:r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C40FB7A2-D5C3-431A-9343-B498ABA66404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</p:grp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9D47BA93-B405-4525-AC88-3036B6A09824}"/>
                </a:ext>
              </a:extLst>
            </p:cNvPr>
            <p:cNvSpPr/>
            <p:nvPr/>
          </p:nvSpPr>
          <p:spPr>
            <a:xfrm>
              <a:off x="3707905" y="1436388"/>
              <a:ext cx="763587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FBF2AE2-6FFC-4548-87B9-C9677583C913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2C63032-9D7F-48D6-B152-75234C18D90A}"/>
                </a:ext>
              </a:extLst>
            </p:cNvPr>
            <p:cNvSpPr/>
            <p:nvPr/>
          </p:nvSpPr>
          <p:spPr>
            <a:xfrm>
              <a:off x="3707903" y="1952591"/>
              <a:ext cx="891450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2D21975E-D055-498A-864F-A069D200F5B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43DFB09D-8E81-453E-BF67-A95E3725EAAE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3CE85ABF-C4FF-44C8-A72B-3551FED5CE8C}"/>
                </a:ext>
              </a:extLst>
            </p:cNvPr>
            <p:cNvSpPr/>
            <p:nvPr/>
          </p:nvSpPr>
          <p:spPr>
            <a:xfrm>
              <a:off x="3707906" y="2469828"/>
              <a:ext cx="938009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D0C4200E-C0B4-4C29-9BBC-6866210D2F98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FA7D4495-51CE-4BE3-BD50-9AB0BB58AA8E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65DE846A-C0FC-4155-A580-8C235AB8A31A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02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CB409900-1405-45C9-8BE6-76D1D807FB46}"/>
                </a:ext>
              </a:extLst>
            </p:cNvPr>
            <p:cNvCxnSpPr>
              <a:cxnSpLocks/>
            </p:cNvCxnSpPr>
            <p:nvPr/>
          </p:nvCxnSpPr>
          <p:spPr>
            <a:xfrm>
              <a:off x="4660082" y="2332831"/>
              <a:ext cx="156058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2C721122-B50C-4F8B-BAE3-802907A90382}"/>
                </a:ext>
              </a:extLst>
            </p:cNvPr>
            <p:cNvCxnSpPr>
              <a:cxnSpLocks/>
            </p:cNvCxnSpPr>
            <p:nvPr/>
          </p:nvCxnSpPr>
          <p:spPr>
            <a:xfrm>
              <a:off x="4669115" y="2671889"/>
              <a:ext cx="156058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C2926377-6B6D-443C-8E48-AF68797BC339}"/>
                </a:ext>
              </a:extLst>
            </p:cNvPr>
            <p:cNvCxnSpPr>
              <a:cxnSpLocks/>
            </p:cNvCxnSpPr>
            <p:nvPr/>
          </p:nvCxnSpPr>
          <p:spPr>
            <a:xfrm>
              <a:off x="4816140" y="2334739"/>
              <a:ext cx="1" cy="341698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47776643-9381-472D-9AD7-736751F47C96}"/>
                </a:ext>
              </a:extLst>
            </p:cNvPr>
            <p:cNvSpPr/>
            <p:nvPr/>
          </p:nvSpPr>
          <p:spPr>
            <a:xfrm>
              <a:off x="4758385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0E4A9EA2-595D-4AC6-AAC6-0A65DF65B032}"/>
                </a:ext>
              </a:extLst>
            </p:cNvPr>
            <p:cNvSpPr/>
            <p:nvPr/>
          </p:nvSpPr>
          <p:spPr>
            <a:xfrm>
              <a:off x="4813132" y="237317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DFD49018-D141-41B1-B3D4-4997B9C7D05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499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5CC0B104-1DE7-4E94-8F48-DFB0D88CD33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65225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A2DE1E7B-FB2A-4043-B3F5-35CFC0F8B2BB}"/>
                </a:ext>
              </a:extLst>
            </p:cNvPr>
            <p:cNvCxnSpPr>
              <a:cxnSpLocks/>
            </p:cNvCxnSpPr>
            <p:nvPr/>
          </p:nvCxnSpPr>
          <p:spPr>
            <a:xfrm>
              <a:off x="4923500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E52434E4-BC3C-4FC8-899D-C3A659320259}"/>
                </a:ext>
              </a:extLst>
            </p:cNvPr>
            <p:cNvSpPr/>
            <p:nvPr/>
          </p:nvSpPr>
          <p:spPr>
            <a:xfrm rot="5400000">
              <a:off x="4647330" y="2043483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FEF64030-B0F3-4E97-9148-F75A32094BD5}"/>
              </a:ext>
            </a:extLst>
          </p:cNvPr>
          <p:cNvGrpSpPr/>
          <p:nvPr/>
        </p:nvGrpSpPr>
        <p:grpSpPr>
          <a:xfrm rot="16200000">
            <a:off x="6495991" y="608476"/>
            <a:ext cx="2080205" cy="2406353"/>
            <a:chOff x="3349218" y="1007963"/>
            <a:chExt cx="2080205" cy="2406353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A1919C9D-0E58-4A09-AAEA-A888E7964B82}"/>
                </a:ext>
              </a:extLst>
            </p:cNvPr>
            <p:cNvGrpSpPr/>
            <p:nvPr/>
          </p:nvGrpSpPr>
          <p:grpSpPr>
            <a:xfrm>
              <a:off x="3633053" y="1013588"/>
              <a:ext cx="1796370" cy="338554"/>
              <a:chOff x="2745247" y="1211437"/>
              <a:chExt cx="1796370" cy="338554"/>
            </a:xfrm>
          </p:grpSpPr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id="{2568227D-99FA-463B-A70E-EA685D8018C1}"/>
                  </a:ext>
                </a:extLst>
              </p:cNvPr>
              <p:cNvSpPr/>
              <p:nvPr/>
            </p:nvSpPr>
            <p:spPr>
              <a:xfrm>
                <a:off x="2745247" y="1211437"/>
                <a:ext cx="1796370" cy="33855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Bienestar </a:t>
                </a:r>
                <a:r>
                  <a:rPr lang="es-ES" sz="1600" b="1" dirty="0" err="1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who</a:t>
                </a:r>
                <a:endParaRPr lang="es-ES" sz="16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81" name="Conector recto 80">
                <a:extLst>
                  <a:ext uri="{FF2B5EF4-FFF2-40B4-BE49-F238E27FC236}">
                    <a16:creationId xmlns:a16="http://schemas.microsoft.com/office/drawing/2014/main" id="{5F68CBFE-6786-4CF3-9E55-3BA0985A823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8C78E820-EDDD-45E1-AA0F-9E1FD68BE190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7D988674-4EFC-4FBE-932C-23F1A68521F6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74" name="Rectángulo 73">
                <a:extLst>
                  <a:ext uri="{FF2B5EF4-FFF2-40B4-BE49-F238E27FC236}">
                    <a16:creationId xmlns:a16="http://schemas.microsoft.com/office/drawing/2014/main" id="{FE7AB8B5-01E0-49F1-9BB9-BD9CF9EFFDC0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75" name="Rectángulo 74">
                <a:extLst>
                  <a:ext uri="{FF2B5EF4-FFF2-40B4-BE49-F238E27FC236}">
                    <a16:creationId xmlns:a16="http://schemas.microsoft.com/office/drawing/2014/main" id="{AA9883C7-327F-402F-B8BB-9872A7791F0B}"/>
                  </a:ext>
                </a:extLst>
              </p:cNvPr>
              <p:cNvSpPr/>
              <p:nvPr/>
            </p:nvSpPr>
            <p:spPr>
              <a:xfrm rot="5400000">
                <a:off x="4559612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76" name="Rectángulo 75">
                <a:extLst>
                  <a:ext uri="{FF2B5EF4-FFF2-40B4-BE49-F238E27FC236}">
                    <a16:creationId xmlns:a16="http://schemas.microsoft.com/office/drawing/2014/main" id="{FF617309-EF5C-44E5-8E63-EB6BFBEC738A}"/>
                  </a:ext>
                </a:extLst>
              </p:cNvPr>
              <p:cNvSpPr/>
              <p:nvPr/>
            </p:nvSpPr>
            <p:spPr>
              <a:xfrm rot="5400000">
                <a:off x="4775056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EC877ED7-CEE7-4921-B58D-CC34A0172AEF}"/>
                  </a:ext>
                </a:extLst>
              </p:cNvPr>
              <p:cNvSpPr/>
              <p:nvPr/>
            </p:nvSpPr>
            <p:spPr>
              <a:xfrm rot="5400000">
                <a:off x="4990500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60</a:t>
                </a:r>
              </a:p>
            </p:txBody>
          </p:sp>
          <p:sp>
            <p:nvSpPr>
              <p:cNvPr id="78" name="Rectángulo 77">
                <a:extLst>
                  <a:ext uri="{FF2B5EF4-FFF2-40B4-BE49-F238E27FC236}">
                    <a16:creationId xmlns:a16="http://schemas.microsoft.com/office/drawing/2014/main" id="{0FD03D0B-CE9F-4067-8C50-40B36C35AE31}"/>
                  </a:ext>
                </a:extLst>
              </p:cNvPr>
              <p:cNvSpPr/>
              <p:nvPr/>
            </p:nvSpPr>
            <p:spPr>
              <a:xfrm rot="5400000">
                <a:off x="5205944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80</a:t>
                </a:r>
              </a:p>
            </p:txBody>
          </p:sp>
          <p:sp>
            <p:nvSpPr>
              <p:cNvPr id="79" name="Rectángulo 78">
                <a:extLst>
                  <a:ext uri="{FF2B5EF4-FFF2-40B4-BE49-F238E27FC236}">
                    <a16:creationId xmlns:a16="http://schemas.microsoft.com/office/drawing/2014/main" id="{E8FA58EF-898E-4D1A-BCBE-49DEE44A775D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</p:grp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9283116F-404B-4D1C-BD5D-EC7A6EF47CE5}"/>
                </a:ext>
              </a:extLst>
            </p:cNvPr>
            <p:cNvSpPr/>
            <p:nvPr/>
          </p:nvSpPr>
          <p:spPr>
            <a:xfrm>
              <a:off x="3707906" y="1436389"/>
              <a:ext cx="497382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D911754F-DC14-42FE-B8A0-C9154F9B0504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D59EA45C-6021-434B-B060-6F7E5CDD7DE6}"/>
                </a:ext>
              </a:extLst>
            </p:cNvPr>
            <p:cNvSpPr/>
            <p:nvPr/>
          </p:nvSpPr>
          <p:spPr>
            <a:xfrm>
              <a:off x="3707903" y="1952591"/>
              <a:ext cx="680333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C88A51D0-B39D-4AFE-A50D-4F75D0E7934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BAB1689F-F88A-48D0-9528-C151166310B6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16ABD067-B0B5-4170-8DB4-D92476F7CC2B}"/>
                </a:ext>
              </a:extLst>
            </p:cNvPr>
            <p:cNvSpPr/>
            <p:nvPr/>
          </p:nvSpPr>
          <p:spPr>
            <a:xfrm>
              <a:off x="3707907" y="2469828"/>
              <a:ext cx="763587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26111D10-BADA-47BD-88A8-473041159C6A}"/>
                </a:ext>
              </a:extLst>
            </p:cNvPr>
            <p:cNvCxnSpPr>
              <a:cxnSpLocks/>
            </p:cNvCxnSpPr>
            <p:nvPr/>
          </p:nvCxnSpPr>
          <p:spPr>
            <a:xfrm>
              <a:off x="4473028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6FF45F16-5067-4844-87DC-7D801B8B98C4}"/>
                </a:ext>
              </a:extLst>
            </p:cNvPr>
            <p:cNvCxnSpPr>
              <a:cxnSpLocks/>
            </p:cNvCxnSpPr>
            <p:nvPr/>
          </p:nvCxnSpPr>
          <p:spPr>
            <a:xfrm>
              <a:off x="4473028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2AEDA819-BD66-4E51-BC91-EFF4032884B9}"/>
                </a:ext>
              </a:extLst>
            </p:cNvPr>
            <p:cNvCxnSpPr>
              <a:cxnSpLocks/>
            </p:cNvCxnSpPr>
            <p:nvPr/>
          </p:nvCxnSpPr>
          <p:spPr>
            <a:xfrm>
              <a:off x="4617044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A1D514B8-E200-4E45-915A-A8E0DA6C4A66}"/>
                </a:ext>
              </a:extLst>
            </p:cNvPr>
            <p:cNvCxnSpPr>
              <a:cxnSpLocks/>
            </p:cNvCxnSpPr>
            <p:nvPr/>
          </p:nvCxnSpPr>
          <p:spPr>
            <a:xfrm>
              <a:off x="4480824" y="2332831"/>
              <a:ext cx="156058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393384FA-F368-4287-8449-568506B17B46}"/>
                </a:ext>
              </a:extLst>
            </p:cNvPr>
            <p:cNvCxnSpPr>
              <a:cxnSpLocks/>
            </p:cNvCxnSpPr>
            <p:nvPr/>
          </p:nvCxnSpPr>
          <p:spPr>
            <a:xfrm>
              <a:off x="4489857" y="2671889"/>
              <a:ext cx="156058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67536930-4F2F-40AE-A012-2BF685C515E3}"/>
                </a:ext>
              </a:extLst>
            </p:cNvPr>
            <p:cNvCxnSpPr>
              <a:cxnSpLocks/>
            </p:cNvCxnSpPr>
            <p:nvPr/>
          </p:nvCxnSpPr>
          <p:spPr>
            <a:xfrm>
              <a:off x="4636882" y="2334740"/>
              <a:ext cx="1" cy="341698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D8F2A5AE-5381-40B3-B151-4B650ACA1783}"/>
                </a:ext>
              </a:extLst>
            </p:cNvPr>
            <p:cNvSpPr/>
            <p:nvPr/>
          </p:nvSpPr>
          <p:spPr>
            <a:xfrm>
              <a:off x="4579127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id="{298892EC-28A5-4605-AC3F-99261CB71696}"/>
                </a:ext>
              </a:extLst>
            </p:cNvPr>
            <p:cNvSpPr/>
            <p:nvPr/>
          </p:nvSpPr>
          <p:spPr>
            <a:xfrm>
              <a:off x="4633874" y="237317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4F7DB590-BBF4-41EA-A875-EB57D23250B0}"/>
                </a:ext>
              </a:extLst>
            </p:cNvPr>
            <p:cNvCxnSpPr>
              <a:cxnSpLocks/>
            </p:cNvCxnSpPr>
            <p:nvPr/>
          </p:nvCxnSpPr>
          <p:spPr>
            <a:xfrm>
              <a:off x="4766332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B7A7D93F-B281-4400-B1E1-A72C212F16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408058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A718047B-05A7-48E1-A1FC-DA4952A9375D}"/>
                </a:ext>
              </a:extLst>
            </p:cNvPr>
            <p:cNvCxnSpPr>
              <a:cxnSpLocks/>
            </p:cNvCxnSpPr>
            <p:nvPr/>
          </p:nvCxnSpPr>
          <p:spPr>
            <a:xfrm>
              <a:off x="4766333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5D1AADC3-61D4-45C3-B153-8B91C50BC77A}"/>
                </a:ext>
              </a:extLst>
            </p:cNvPr>
            <p:cNvSpPr/>
            <p:nvPr/>
          </p:nvSpPr>
          <p:spPr>
            <a:xfrm rot="5400000">
              <a:off x="4490163" y="2043484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794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pic>
        <p:nvPicPr>
          <p:cNvPr id="90" name="Picture 1" descr="C:\Users\Ruth\Downloads\Salud, dinero, amor.jpg">
            <a:extLst>
              <a:ext uri="{FF2B5EF4-FFF2-40B4-BE49-F238E27FC236}">
                <a16:creationId xmlns:a16="http://schemas.microsoft.com/office/drawing/2014/main" id="{356F53BD-9C9D-4022-A570-AD3687C75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0392" y="3634610"/>
            <a:ext cx="7085158" cy="1054279"/>
          </a:xfrm>
          <a:prstGeom prst="rect">
            <a:avLst/>
          </a:prstGeom>
          <a:noFill/>
        </p:spPr>
      </p:pic>
      <p:sp>
        <p:nvSpPr>
          <p:cNvPr id="107" name="Retângulo 44">
            <a:extLst>
              <a:ext uri="{FF2B5EF4-FFF2-40B4-BE49-F238E27FC236}">
                <a16:creationId xmlns:a16="http://schemas.microsoft.com/office/drawing/2014/main" id="{05B8738A-A9BE-4C70-8F59-A2B461251F32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108" name="8 CuadroTexto">
            <a:extLst>
              <a:ext uri="{FF2B5EF4-FFF2-40B4-BE49-F238E27FC236}">
                <a16:creationId xmlns:a16="http://schemas.microsoft.com/office/drawing/2014/main" id="{AE792672-718C-4FC9-8C9B-A71DC1B6D861}"/>
              </a:ext>
            </a:extLst>
          </p:cNvPr>
          <p:cNvSpPr txBox="1"/>
          <p:nvPr/>
        </p:nvSpPr>
        <p:spPr>
          <a:xfrm>
            <a:off x="7302033" y="124678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109" name="CaixaDeTexto 1">
            <a:extLst>
              <a:ext uri="{FF2B5EF4-FFF2-40B4-BE49-F238E27FC236}">
                <a16:creationId xmlns:a16="http://schemas.microsoft.com/office/drawing/2014/main" id="{827B37C7-E21E-4278-B9DC-8BB5409C1E77}"/>
              </a:ext>
            </a:extLst>
          </p:cNvPr>
          <p:cNvSpPr txBox="1"/>
          <p:nvPr/>
        </p:nvSpPr>
        <p:spPr>
          <a:xfrm>
            <a:off x="198719" y="630376"/>
            <a:ext cx="1965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388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También se ven con peor situación afectiva y económica.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14E2EEF-D96B-4210-8775-13CDC9679E1A}"/>
              </a:ext>
            </a:extLst>
          </p:cNvPr>
          <p:cNvGrpSpPr/>
          <p:nvPr/>
        </p:nvGrpSpPr>
        <p:grpSpPr>
          <a:xfrm rot="16200000">
            <a:off x="6854531" y="576225"/>
            <a:ext cx="2080205" cy="2406353"/>
            <a:chOff x="3349218" y="1007963"/>
            <a:chExt cx="2080205" cy="2406353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3E3C86B1-8C4B-405F-9643-0ED2CF0901FB}"/>
                </a:ext>
              </a:extLst>
            </p:cNvPr>
            <p:cNvGrpSpPr/>
            <p:nvPr/>
          </p:nvGrpSpPr>
          <p:grpSpPr>
            <a:xfrm>
              <a:off x="3633053" y="1013588"/>
              <a:ext cx="1796370" cy="338554"/>
              <a:chOff x="2745247" y="1211437"/>
              <a:chExt cx="1796370" cy="338554"/>
            </a:xfrm>
          </p:grpSpPr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F4EA5A1A-48A4-4D97-A562-378B37D82F9B}"/>
                  </a:ext>
                </a:extLst>
              </p:cNvPr>
              <p:cNvSpPr/>
              <p:nvPr/>
            </p:nvSpPr>
            <p:spPr>
              <a:xfrm>
                <a:off x="2745247" y="1211437"/>
                <a:ext cx="1796370" cy="33855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Dinero percibido</a:t>
                </a:r>
                <a:endParaRPr lang="es-ES" sz="16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49" name="Conector recto 48">
                <a:extLst>
                  <a:ext uri="{FF2B5EF4-FFF2-40B4-BE49-F238E27FC236}">
                    <a16:creationId xmlns:a16="http://schemas.microsoft.com/office/drawing/2014/main" id="{ED8AC2C0-B664-44F3-AC0E-1EBAA71604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664B906-5E4D-46E2-8FAE-C00689139337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EE04FF68-ACC1-4B46-8E5B-B9F8D17B5365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5CD4E5A1-5FD9-4ECC-A463-7103C10B3E8B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D540985E-34A1-4C6E-B692-28D0A871B9D5}"/>
                  </a:ext>
                </a:extLst>
              </p:cNvPr>
              <p:cNvSpPr/>
              <p:nvPr/>
            </p:nvSpPr>
            <p:spPr>
              <a:xfrm rot="5400000">
                <a:off x="4878869" y="2853695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50</a:t>
                </a:r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3D34E2DB-C32A-423D-9FE1-5E92C08F6213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</p:grp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308CB05-8C3D-4F87-B3D9-5CCA23CC08BC}"/>
                </a:ext>
              </a:extLst>
            </p:cNvPr>
            <p:cNvSpPr/>
            <p:nvPr/>
          </p:nvSpPr>
          <p:spPr>
            <a:xfrm>
              <a:off x="3707905" y="1436388"/>
              <a:ext cx="763587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9E25A9D-8C5D-4C97-A31D-E14F1F9388D1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9121E6C5-02BA-4D75-A988-997B9C46DC39}"/>
                </a:ext>
              </a:extLst>
            </p:cNvPr>
            <p:cNvSpPr/>
            <p:nvPr/>
          </p:nvSpPr>
          <p:spPr>
            <a:xfrm>
              <a:off x="3707903" y="1952591"/>
              <a:ext cx="891450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7539D045-71B6-4420-855C-AE947AC41E8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B5B760C6-522D-4E38-A54A-795045D456CD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3E7DFCA-FAF5-426D-9F82-D56F0EFCE19D}"/>
                </a:ext>
              </a:extLst>
            </p:cNvPr>
            <p:cNvSpPr/>
            <p:nvPr/>
          </p:nvSpPr>
          <p:spPr>
            <a:xfrm>
              <a:off x="3707907" y="2469828"/>
              <a:ext cx="779815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C8E3E469-32CD-4933-B180-D08ECD35F2D8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6E441A4B-F198-4D2A-9BB4-5DEF96A91D27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418F84B9-A66E-4669-B886-2073C0C6D2B7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02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14320DE5-A316-45E9-B477-18EA7940965C}"/>
                </a:ext>
              </a:extLst>
            </p:cNvPr>
            <p:cNvSpPr/>
            <p:nvPr/>
          </p:nvSpPr>
          <p:spPr>
            <a:xfrm>
              <a:off x="4758385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C74C84EC-C3CC-4FAC-A9F2-B546C3C1D4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3499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4C634C47-3B8B-40BB-9EDF-64203670DF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65225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B7DB033A-19EF-40AB-B201-60DFA92DDBAC}"/>
                </a:ext>
              </a:extLst>
            </p:cNvPr>
            <p:cNvCxnSpPr>
              <a:cxnSpLocks/>
            </p:cNvCxnSpPr>
            <p:nvPr/>
          </p:nvCxnSpPr>
          <p:spPr>
            <a:xfrm>
              <a:off x="4923500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19FCA5AA-982C-4BBE-A508-360C6DE5EA6A}"/>
                </a:ext>
              </a:extLst>
            </p:cNvPr>
            <p:cNvSpPr/>
            <p:nvPr/>
          </p:nvSpPr>
          <p:spPr>
            <a:xfrm rot="5400000">
              <a:off x="4647330" y="2043483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782D0D9D-68DF-4C48-AC58-4B6DD99D252C}"/>
              </a:ext>
            </a:extLst>
          </p:cNvPr>
          <p:cNvGrpSpPr/>
          <p:nvPr/>
        </p:nvGrpSpPr>
        <p:grpSpPr>
          <a:xfrm rot="16200000">
            <a:off x="4539293" y="576225"/>
            <a:ext cx="2080205" cy="2406353"/>
            <a:chOff x="3349218" y="1007963"/>
            <a:chExt cx="2080205" cy="2406353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9E0320F0-70D3-484B-ABAF-86923629BD25}"/>
                </a:ext>
              </a:extLst>
            </p:cNvPr>
            <p:cNvGrpSpPr/>
            <p:nvPr/>
          </p:nvGrpSpPr>
          <p:grpSpPr>
            <a:xfrm>
              <a:off x="3633053" y="1013588"/>
              <a:ext cx="1796370" cy="338554"/>
              <a:chOff x="2745247" y="1211437"/>
              <a:chExt cx="1796370" cy="338554"/>
            </a:xfrm>
          </p:grpSpPr>
          <p:sp>
            <p:nvSpPr>
              <p:cNvPr id="78" name="Rectángulo 77">
                <a:extLst>
                  <a:ext uri="{FF2B5EF4-FFF2-40B4-BE49-F238E27FC236}">
                    <a16:creationId xmlns:a16="http://schemas.microsoft.com/office/drawing/2014/main" id="{3EDBCBD1-97BC-4AA3-B981-39F8A78D6548}"/>
                  </a:ext>
                </a:extLst>
              </p:cNvPr>
              <p:cNvSpPr/>
              <p:nvPr/>
            </p:nvSpPr>
            <p:spPr>
              <a:xfrm>
                <a:off x="2745247" y="1211437"/>
                <a:ext cx="1796370" cy="33855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6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Amor percibido</a:t>
                </a:r>
                <a:endParaRPr lang="es-ES" sz="16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79" name="Conector recto 78">
                <a:extLst>
                  <a:ext uri="{FF2B5EF4-FFF2-40B4-BE49-F238E27FC236}">
                    <a16:creationId xmlns:a16="http://schemas.microsoft.com/office/drawing/2014/main" id="{81E46CE2-3798-4F09-B0AA-B4B3572D87F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8C76D83C-4FE6-45BD-8294-BA6A3B108FEF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4DD35394-C005-4A8A-8D6F-29E6B8C8ECFA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72" name="Rectángulo 71">
                <a:extLst>
                  <a:ext uri="{FF2B5EF4-FFF2-40B4-BE49-F238E27FC236}">
                    <a16:creationId xmlns:a16="http://schemas.microsoft.com/office/drawing/2014/main" id="{D9CAB609-7B8F-4EE0-9911-EF21ABE1B89C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75" name="Rectángulo 74">
                <a:extLst>
                  <a:ext uri="{FF2B5EF4-FFF2-40B4-BE49-F238E27FC236}">
                    <a16:creationId xmlns:a16="http://schemas.microsoft.com/office/drawing/2014/main" id="{3114C474-AC26-4956-A95F-790B628B2D4D}"/>
                  </a:ext>
                </a:extLst>
              </p:cNvPr>
              <p:cNvSpPr/>
              <p:nvPr/>
            </p:nvSpPr>
            <p:spPr>
              <a:xfrm rot="5400000">
                <a:off x="4872358" y="2853695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50</a:t>
                </a:r>
              </a:p>
            </p:txBody>
          </p:sp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66C1A6E3-768D-4853-A9E0-77587CAB1576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</p:grp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2E2ACC58-F844-471B-A886-23ABEEBE5AB0}"/>
                </a:ext>
              </a:extLst>
            </p:cNvPr>
            <p:cNvSpPr/>
            <p:nvPr/>
          </p:nvSpPr>
          <p:spPr>
            <a:xfrm>
              <a:off x="3707906" y="1436389"/>
              <a:ext cx="557861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A931BB0E-5C44-4B3D-8E20-E294F70663A8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6774CD5A-F9FD-4909-9A4E-139D3137BE69}"/>
                </a:ext>
              </a:extLst>
            </p:cNvPr>
            <p:cNvSpPr/>
            <p:nvPr/>
          </p:nvSpPr>
          <p:spPr>
            <a:xfrm>
              <a:off x="3707903" y="1952591"/>
              <a:ext cx="779818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D20265F3-69BB-44FD-9D2F-94CE8554E0A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A41ED40C-B99E-4AD1-BE24-D4A2534DA22B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385585AD-A0FE-4B9F-837A-D5329DA21705}"/>
                </a:ext>
              </a:extLst>
            </p:cNvPr>
            <p:cNvSpPr/>
            <p:nvPr/>
          </p:nvSpPr>
          <p:spPr>
            <a:xfrm>
              <a:off x="3707908" y="2469829"/>
              <a:ext cx="680334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A4FA3265-C6DC-4DC1-A498-C8A2732320DB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DCEC4F5C-1EA3-486C-8FEA-CE9DC18E2CA7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1E61ECD2-6473-4AA1-AEB5-5310A8831E8A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02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E6C04D2B-B421-48C7-A7E9-948890434DD2}"/>
                </a:ext>
              </a:extLst>
            </p:cNvPr>
            <p:cNvSpPr/>
            <p:nvPr/>
          </p:nvSpPr>
          <p:spPr>
            <a:xfrm>
              <a:off x="4758385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890984A1-FF20-42EF-8606-6D6652DF3B34}"/>
                </a:ext>
              </a:extLst>
            </p:cNvPr>
            <p:cNvCxnSpPr>
              <a:cxnSpLocks/>
            </p:cNvCxnSpPr>
            <p:nvPr/>
          </p:nvCxnSpPr>
          <p:spPr>
            <a:xfrm>
              <a:off x="4923499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80A1C485-0715-4DED-8DB8-6B2448BDEB9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65225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21C166C9-250B-47EB-B191-08FD0B8870CC}"/>
                </a:ext>
              </a:extLst>
            </p:cNvPr>
            <p:cNvCxnSpPr>
              <a:cxnSpLocks/>
            </p:cNvCxnSpPr>
            <p:nvPr/>
          </p:nvCxnSpPr>
          <p:spPr>
            <a:xfrm>
              <a:off x="4923500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7D5C593E-8492-4430-BB14-B45122FF8CE2}"/>
                </a:ext>
              </a:extLst>
            </p:cNvPr>
            <p:cNvSpPr/>
            <p:nvPr/>
          </p:nvSpPr>
          <p:spPr>
            <a:xfrm rot="5400000">
              <a:off x="4647330" y="2043483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6B10C2B7-DF3E-48F0-8A41-ED470E4439D1}"/>
              </a:ext>
            </a:extLst>
          </p:cNvPr>
          <p:cNvGrpSpPr/>
          <p:nvPr/>
        </p:nvGrpSpPr>
        <p:grpSpPr>
          <a:xfrm rot="16200000">
            <a:off x="1783412" y="160301"/>
            <a:ext cx="2912056" cy="2406353"/>
            <a:chOff x="3349218" y="1007963"/>
            <a:chExt cx="2912056" cy="2406353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9B578B23-32F0-4C7B-82A5-6A879153DD3A}"/>
                </a:ext>
              </a:extLst>
            </p:cNvPr>
            <p:cNvGrpSpPr/>
            <p:nvPr/>
          </p:nvGrpSpPr>
          <p:grpSpPr>
            <a:xfrm>
              <a:off x="3633052" y="1028978"/>
              <a:ext cx="2628222" cy="322864"/>
              <a:chOff x="2745246" y="1226827"/>
              <a:chExt cx="2628222" cy="322864"/>
            </a:xfrm>
          </p:grpSpPr>
          <p:sp>
            <p:nvSpPr>
              <p:cNvPr id="125" name="Rectángulo 124">
                <a:extLst>
                  <a:ext uri="{FF2B5EF4-FFF2-40B4-BE49-F238E27FC236}">
                    <a16:creationId xmlns:a16="http://schemas.microsoft.com/office/drawing/2014/main" id="{88C4B840-F69B-447E-BC70-09A2D322A9B9}"/>
                  </a:ext>
                </a:extLst>
              </p:cNvPr>
              <p:cNvSpPr/>
              <p:nvPr/>
            </p:nvSpPr>
            <p:spPr>
              <a:xfrm>
                <a:off x="2745246" y="1226827"/>
                <a:ext cx="2628222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Salud/Bienestar percibida</a:t>
                </a:r>
                <a:endParaRPr lang="es-ES" sz="14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126" name="Conector recto 125">
                <a:extLst>
                  <a:ext uri="{FF2B5EF4-FFF2-40B4-BE49-F238E27FC236}">
                    <a16:creationId xmlns:a16="http://schemas.microsoft.com/office/drawing/2014/main" id="{E8594E53-004D-41E1-AEE1-CA04A7C17E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146099C8-5C24-42C6-9E11-8928F1ADA283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45C77A3D-6CE2-42D1-BAB0-A46150A2939E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119" name="Rectángulo 118">
                <a:extLst>
                  <a:ext uri="{FF2B5EF4-FFF2-40B4-BE49-F238E27FC236}">
                    <a16:creationId xmlns:a16="http://schemas.microsoft.com/office/drawing/2014/main" id="{C7C90D00-DF43-4F4F-ADA9-6E997123B9DE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120" name="Rectángulo 119">
                <a:extLst>
                  <a:ext uri="{FF2B5EF4-FFF2-40B4-BE49-F238E27FC236}">
                    <a16:creationId xmlns:a16="http://schemas.microsoft.com/office/drawing/2014/main" id="{0204AB53-FD37-487E-8179-991FEF49D730}"/>
                  </a:ext>
                </a:extLst>
              </p:cNvPr>
              <p:cNvSpPr/>
              <p:nvPr/>
            </p:nvSpPr>
            <p:spPr>
              <a:xfrm rot="5400000">
                <a:off x="4559612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121" name="Rectángulo 120">
                <a:extLst>
                  <a:ext uri="{FF2B5EF4-FFF2-40B4-BE49-F238E27FC236}">
                    <a16:creationId xmlns:a16="http://schemas.microsoft.com/office/drawing/2014/main" id="{DB126BD9-8B4D-4F85-BA39-0BBC30209934}"/>
                  </a:ext>
                </a:extLst>
              </p:cNvPr>
              <p:cNvSpPr/>
              <p:nvPr/>
            </p:nvSpPr>
            <p:spPr>
              <a:xfrm rot="5400000">
                <a:off x="4775056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122" name="Rectángulo 121">
                <a:extLst>
                  <a:ext uri="{FF2B5EF4-FFF2-40B4-BE49-F238E27FC236}">
                    <a16:creationId xmlns:a16="http://schemas.microsoft.com/office/drawing/2014/main" id="{22AD278E-C2AC-4FB0-9411-26B95BAE21CE}"/>
                  </a:ext>
                </a:extLst>
              </p:cNvPr>
              <p:cNvSpPr/>
              <p:nvPr/>
            </p:nvSpPr>
            <p:spPr>
              <a:xfrm rot="5400000">
                <a:off x="4990500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60</a:t>
                </a:r>
              </a:p>
            </p:txBody>
          </p:sp>
          <p:sp>
            <p:nvSpPr>
              <p:cNvPr id="123" name="Rectángulo 122">
                <a:extLst>
                  <a:ext uri="{FF2B5EF4-FFF2-40B4-BE49-F238E27FC236}">
                    <a16:creationId xmlns:a16="http://schemas.microsoft.com/office/drawing/2014/main" id="{F32FF1B5-7B18-4C03-BC88-89F65441B661}"/>
                  </a:ext>
                </a:extLst>
              </p:cNvPr>
              <p:cNvSpPr/>
              <p:nvPr/>
            </p:nvSpPr>
            <p:spPr>
              <a:xfrm rot="5400000">
                <a:off x="5205944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80</a:t>
                </a:r>
              </a:p>
            </p:txBody>
          </p:sp>
          <p:sp>
            <p:nvSpPr>
              <p:cNvPr id="124" name="Rectángulo 123">
                <a:extLst>
                  <a:ext uri="{FF2B5EF4-FFF2-40B4-BE49-F238E27FC236}">
                    <a16:creationId xmlns:a16="http://schemas.microsoft.com/office/drawing/2014/main" id="{491A27C2-ED88-4217-AFC9-0C9DEF0C1482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100</a:t>
                </a:r>
              </a:p>
            </p:txBody>
          </p:sp>
        </p:grp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DDB91450-742C-4DCD-B61A-A4DC57765DA9}"/>
                </a:ext>
              </a:extLst>
            </p:cNvPr>
            <p:cNvSpPr/>
            <p:nvPr/>
          </p:nvSpPr>
          <p:spPr>
            <a:xfrm>
              <a:off x="3707905" y="1436388"/>
              <a:ext cx="763587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4B932E2F-608E-49AC-8D98-A59248BCDD59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7E99AB97-D2F2-40D1-B1D4-CC886FF9B2E7}"/>
                </a:ext>
              </a:extLst>
            </p:cNvPr>
            <p:cNvSpPr/>
            <p:nvPr/>
          </p:nvSpPr>
          <p:spPr>
            <a:xfrm>
              <a:off x="3707903" y="1952591"/>
              <a:ext cx="891450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7" name="Conector recto 86">
              <a:extLst>
                <a:ext uri="{FF2B5EF4-FFF2-40B4-BE49-F238E27FC236}">
                  <a16:creationId xmlns:a16="http://schemas.microsoft.com/office/drawing/2014/main" id="{4BFC62DD-9A70-41A6-996D-C80E57CACE8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9A57FCD5-FB72-441B-AFCF-BD99980869F4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404C7DF6-9B26-48A4-BA0D-E0A2531A9A17}"/>
                </a:ext>
              </a:extLst>
            </p:cNvPr>
            <p:cNvSpPr/>
            <p:nvPr/>
          </p:nvSpPr>
          <p:spPr>
            <a:xfrm>
              <a:off x="3707906" y="2469828"/>
              <a:ext cx="938009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0AA7CF01-CC5A-4DCB-91B3-949ABBADFECF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8A0D6F5C-53F6-46C8-BAF1-6093A4B9CEA8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695D2790-E7EB-4AA9-9002-F4EC0ED20085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02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ángulo 112">
              <a:extLst>
                <a:ext uri="{FF2B5EF4-FFF2-40B4-BE49-F238E27FC236}">
                  <a16:creationId xmlns:a16="http://schemas.microsoft.com/office/drawing/2014/main" id="{0316EF2E-CF49-4152-99DF-01E8196BE3D7}"/>
                </a:ext>
              </a:extLst>
            </p:cNvPr>
            <p:cNvSpPr/>
            <p:nvPr/>
          </p:nvSpPr>
          <p:spPr>
            <a:xfrm>
              <a:off x="4758385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D2C697BA-3049-46C3-ABD3-906482450036}"/>
                </a:ext>
              </a:extLst>
            </p:cNvPr>
            <p:cNvCxnSpPr>
              <a:cxnSpLocks/>
            </p:cNvCxnSpPr>
            <p:nvPr/>
          </p:nvCxnSpPr>
          <p:spPr>
            <a:xfrm>
              <a:off x="4923499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6CD2025F-67B7-4A92-A7CC-6A92802666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65225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B06641D0-36CA-423B-8AD3-AFB9CD6CE518}"/>
                </a:ext>
              </a:extLst>
            </p:cNvPr>
            <p:cNvCxnSpPr>
              <a:cxnSpLocks/>
            </p:cNvCxnSpPr>
            <p:nvPr/>
          </p:nvCxnSpPr>
          <p:spPr>
            <a:xfrm>
              <a:off x="4923500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ángulo 117">
              <a:extLst>
                <a:ext uri="{FF2B5EF4-FFF2-40B4-BE49-F238E27FC236}">
                  <a16:creationId xmlns:a16="http://schemas.microsoft.com/office/drawing/2014/main" id="{870ED77B-310B-4A4E-B031-36F53C5887E1}"/>
                </a:ext>
              </a:extLst>
            </p:cNvPr>
            <p:cNvSpPr/>
            <p:nvPr/>
          </p:nvSpPr>
          <p:spPr>
            <a:xfrm rot="5400000">
              <a:off x="4647330" y="2043483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203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87" name="8 CuadroTexto">
            <a:extLst>
              <a:ext uri="{FF2B5EF4-FFF2-40B4-BE49-F238E27FC236}">
                <a16:creationId xmlns:a16="http://schemas.microsoft.com/office/drawing/2014/main" id="{33BD0367-85B6-4F4C-865D-709F7E3BEB57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88" name="CaixaDeTexto 1">
            <a:extLst>
              <a:ext uri="{FF2B5EF4-FFF2-40B4-BE49-F238E27FC236}">
                <a16:creationId xmlns:a16="http://schemas.microsoft.com/office/drawing/2014/main" id="{C7C737FD-EA26-4631-9ADF-F92356CC236A}"/>
              </a:ext>
            </a:extLst>
          </p:cNvPr>
          <p:cNvSpPr txBox="1"/>
          <p:nvPr/>
        </p:nvSpPr>
        <p:spPr>
          <a:xfrm>
            <a:off x="193951" y="496000"/>
            <a:ext cx="1994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B388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Menos nivel de emociones positivas, más de negativas, y mayor percepción de estrés.</a:t>
            </a:r>
          </a:p>
        </p:txBody>
      </p:sp>
      <p:pic>
        <p:nvPicPr>
          <p:cNvPr id="89" name="Picture 1" descr="C:\Users\Ruth\Downloads\Emociones y estrés.jpg">
            <a:extLst>
              <a:ext uri="{FF2B5EF4-FFF2-40B4-BE49-F238E27FC236}">
                <a16:creationId xmlns:a16="http://schemas.microsoft.com/office/drawing/2014/main" id="{D4FF2B72-9BD3-463B-8033-99D88FE69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3258" y="3445268"/>
            <a:ext cx="7106713" cy="1049067"/>
          </a:xfrm>
          <a:prstGeom prst="rect">
            <a:avLst/>
          </a:prstGeom>
          <a:noFill/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6B8F7B5D-5DDD-4232-9420-14A6B7AEFF4F}"/>
              </a:ext>
            </a:extLst>
          </p:cNvPr>
          <p:cNvGrpSpPr/>
          <p:nvPr/>
        </p:nvGrpSpPr>
        <p:grpSpPr>
          <a:xfrm rot="16200000">
            <a:off x="1783412" y="160301"/>
            <a:ext cx="2912056" cy="2406353"/>
            <a:chOff x="3349218" y="1007963"/>
            <a:chExt cx="2912056" cy="2406353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E976800E-27AF-4C81-AFFF-65A8FEB61C62}"/>
                </a:ext>
              </a:extLst>
            </p:cNvPr>
            <p:cNvGrpSpPr/>
            <p:nvPr/>
          </p:nvGrpSpPr>
          <p:grpSpPr>
            <a:xfrm>
              <a:off x="3633052" y="1028978"/>
              <a:ext cx="2628222" cy="322864"/>
              <a:chOff x="2745246" y="1226827"/>
              <a:chExt cx="2628222" cy="322864"/>
            </a:xfrm>
          </p:grpSpPr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E61EF035-05D2-4915-B191-2D29C1975553}"/>
                  </a:ext>
                </a:extLst>
              </p:cNvPr>
              <p:cNvSpPr/>
              <p:nvPr/>
            </p:nvSpPr>
            <p:spPr>
              <a:xfrm>
                <a:off x="2745246" y="1226827"/>
                <a:ext cx="2628222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Emociones positivas</a:t>
                </a:r>
                <a:endParaRPr lang="es-ES" sz="14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DD181541-D529-40A0-A98C-0033A201532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36F23EE0-07AF-4896-ABA7-193D34F49DE1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D1D1CC3E-97AD-4BB4-BCB6-01C596373185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FF6EFA5D-D041-429F-95BB-E5C407DC33DC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5C9D8975-D579-477C-9532-AFA8C55992B4}"/>
                  </a:ext>
                </a:extLst>
              </p:cNvPr>
              <p:cNvSpPr/>
              <p:nvPr/>
            </p:nvSpPr>
            <p:spPr>
              <a:xfrm rot="5400000">
                <a:off x="4559612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</a:t>
                </a:r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FC026848-1861-423A-A389-DD5ACFFBD32E}"/>
                  </a:ext>
                </a:extLst>
              </p:cNvPr>
              <p:cNvSpPr/>
              <p:nvPr/>
            </p:nvSpPr>
            <p:spPr>
              <a:xfrm rot="5400000">
                <a:off x="4775056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3856AC47-6005-4C48-A48E-4691FBE5E740}"/>
                  </a:ext>
                </a:extLst>
              </p:cNvPr>
              <p:cNvSpPr/>
              <p:nvPr/>
            </p:nvSpPr>
            <p:spPr>
              <a:xfrm rot="5400000">
                <a:off x="4990500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30</a:t>
                </a:r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FC85BFE2-8C14-4872-8B9A-20E971813622}"/>
                  </a:ext>
                </a:extLst>
              </p:cNvPr>
              <p:cNvSpPr/>
              <p:nvPr/>
            </p:nvSpPr>
            <p:spPr>
              <a:xfrm rot="5400000">
                <a:off x="5205944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D26C31B9-4621-44D6-8483-6D5FF261C351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50</a:t>
                </a:r>
              </a:p>
            </p:txBody>
          </p:sp>
        </p:grp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1220A5EE-8ED8-48E7-8691-D92AC6A513D4}"/>
                </a:ext>
              </a:extLst>
            </p:cNvPr>
            <p:cNvSpPr/>
            <p:nvPr/>
          </p:nvSpPr>
          <p:spPr>
            <a:xfrm>
              <a:off x="3707905" y="1436388"/>
              <a:ext cx="680334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3C5FE84E-5C63-48AF-93FE-20F4EDEB44C9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04FE9E4F-5755-4C56-A3FE-0D5CC70C2C13}"/>
                </a:ext>
              </a:extLst>
            </p:cNvPr>
            <p:cNvSpPr/>
            <p:nvPr/>
          </p:nvSpPr>
          <p:spPr>
            <a:xfrm>
              <a:off x="3707903" y="1952592"/>
              <a:ext cx="763588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8654408B-9451-4946-9739-8182179E656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F763DFA-5F21-4C72-BFB3-C053257475BC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4A911AD-D92E-49C5-9BE1-6CC9F93B13E7}"/>
                </a:ext>
              </a:extLst>
            </p:cNvPr>
            <p:cNvSpPr/>
            <p:nvPr/>
          </p:nvSpPr>
          <p:spPr>
            <a:xfrm>
              <a:off x="3707907" y="2469829"/>
              <a:ext cx="825171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20D26321-68ED-4E0F-AE09-1A151A602A9D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7DA9E99F-37B7-4A64-BCD7-11C34BC89AEE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B4FACEF0-5E71-4077-A6DD-9240307635CB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02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A03E04D5-6635-436E-A369-DC9989A45E35}"/>
                </a:ext>
              </a:extLst>
            </p:cNvPr>
            <p:cNvSpPr/>
            <p:nvPr/>
          </p:nvSpPr>
          <p:spPr>
            <a:xfrm>
              <a:off x="4758385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21C6E032-C8FD-4C87-A0AA-C2DE2DD2046D}"/>
                </a:ext>
              </a:extLst>
            </p:cNvPr>
            <p:cNvCxnSpPr>
              <a:cxnSpLocks/>
            </p:cNvCxnSpPr>
            <p:nvPr/>
          </p:nvCxnSpPr>
          <p:spPr>
            <a:xfrm>
              <a:off x="4923499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339B2591-CCB2-469B-84C7-8BC1CBFA00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65225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28F0BDB7-63A4-43FE-8CAE-B9B04A7E6795}"/>
                </a:ext>
              </a:extLst>
            </p:cNvPr>
            <p:cNvCxnSpPr>
              <a:cxnSpLocks/>
            </p:cNvCxnSpPr>
            <p:nvPr/>
          </p:nvCxnSpPr>
          <p:spPr>
            <a:xfrm>
              <a:off x="4923500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BBCD7039-2C1C-42E6-AB7B-66481C0AD500}"/>
                </a:ext>
              </a:extLst>
            </p:cNvPr>
            <p:cNvSpPr/>
            <p:nvPr/>
          </p:nvSpPr>
          <p:spPr>
            <a:xfrm rot="5400000">
              <a:off x="4647330" y="2043483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75BD8A98-54A9-4B34-AFB9-51DA219B0060}"/>
              </a:ext>
            </a:extLst>
          </p:cNvPr>
          <p:cNvGrpSpPr/>
          <p:nvPr/>
        </p:nvGrpSpPr>
        <p:grpSpPr>
          <a:xfrm rot="16200000">
            <a:off x="6551397" y="160302"/>
            <a:ext cx="2912056" cy="2406353"/>
            <a:chOff x="3349218" y="1007963"/>
            <a:chExt cx="2912056" cy="2406353"/>
          </a:xfrm>
        </p:grpSpPr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4A669C36-7263-426A-B1C8-FEDBED8A5D27}"/>
                </a:ext>
              </a:extLst>
            </p:cNvPr>
            <p:cNvGrpSpPr/>
            <p:nvPr/>
          </p:nvGrpSpPr>
          <p:grpSpPr>
            <a:xfrm>
              <a:off x="3633052" y="1028978"/>
              <a:ext cx="2628222" cy="322864"/>
              <a:chOff x="2745246" y="1226827"/>
              <a:chExt cx="2628222" cy="322864"/>
            </a:xfrm>
          </p:grpSpPr>
          <p:sp>
            <p:nvSpPr>
              <p:cNvPr id="71" name="Rectángulo 70">
                <a:extLst>
                  <a:ext uri="{FF2B5EF4-FFF2-40B4-BE49-F238E27FC236}">
                    <a16:creationId xmlns:a16="http://schemas.microsoft.com/office/drawing/2014/main" id="{EE8632BE-447F-4E61-A55B-764BDAD0C408}"/>
                  </a:ext>
                </a:extLst>
              </p:cNvPr>
              <p:cNvSpPr/>
              <p:nvPr/>
            </p:nvSpPr>
            <p:spPr>
              <a:xfrm>
                <a:off x="2745246" y="1226827"/>
                <a:ext cx="2628222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Estrés</a:t>
                </a:r>
                <a:endParaRPr lang="es-ES" sz="14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72" name="Conector recto 71">
                <a:extLst>
                  <a:ext uri="{FF2B5EF4-FFF2-40B4-BE49-F238E27FC236}">
                    <a16:creationId xmlns:a16="http://schemas.microsoft.com/office/drawing/2014/main" id="{C182EEF1-3B50-4E0A-9214-86C766BBDD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F85F9EB4-97F1-4D8A-8BA7-9A3E429E2348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EFF497C3-9B5C-4BCA-AB21-BA5EA0F65399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2C108496-B2D6-4BAA-B0F8-4B0957DC640F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BCC68CB0-66DD-4450-8440-8AEA8CC5AC20}"/>
                  </a:ext>
                </a:extLst>
              </p:cNvPr>
              <p:cNvSpPr/>
              <p:nvPr/>
            </p:nvSpPr>
            <p:spPr>
              <a:xfrm rot="5400000">
                <a:off x="4559612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</a:t>
                </a:r>
              </a:p>
            </p:txBody>
          </p:sp>
          <p:sp>
            <p:nvSpPr>
              <p:cNvPr id="67" name="Rectángulo 66">
                <a:extLst>
                  <a:ext uri="{FF2B5EF4-FFF2-40B4-BE49-F238E27FC236}">
                    <a16:creationId xmlns:a16="http://schemas.microsoft.com/office/drawing/2014/main" id="{7A811D8E-1D3C-43C5-8D1C-734BB2CA2508}"/>
                  </a:ext>
                </a:extLst>
              </p:cNvPr>
              <p:cNvSpPr/>
              <p:nvPr/>
            </p:nvSpPr>
            <p:spPr>
              <a:xfrm rot="5400000">
                <a:off x="4775056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8CBE56AF-D824-42EC-9CDF-6984432560BE}"/>
                  </a:ext>
                </a:extLst>
              </p:cNvPr>
              <p:cNvSpPr/>
              <p:nvPr/>
            </p:nvSpPr>
            <p:spPr>
              <a:xfrm rot="5400000">
                <a:off x="4990500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30</a:t>
                </a:r>
              </a:p>
            </p:txBody>
          </p:sp>
          <p:sp>
            <p:nvSpPr>
              <p:cNvPr id="69" name="Rectángulo 68">
                <a:extLst>
                  <a:ext uri="{FF2B5EF4-FFF2-40B4-BE49-F238E27FC236}">
                    <a16:creationId xmlns:a16="http://schemas.microsoft.com/office/drawing/2014/main" id="{F458CEAB-E1CE-4C76-A9D8-CE70CF84952A}"/>
                  </a:ext>
                </a:extLst>
              </p:cNvPr>
              <p:cNvSpPr/>
              <p:nvPr/>
            </p:nvSpPr>
            <p:spPr>
              <a:xfrm rot="5400000">
                <a:off x="5205944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2B710EEA-C4F2-4257-9777-19B191A5FC2F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50</a:t>
                </a:r>
              </a:p>
            </p:txBody>
          </p:sp>
        </p:grp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975AEA83-5CCD-4206-9F3D-148169D23608}"/>
                </a:ext>
              </a:extLst>
            </p:cNvPr>
            <p:cNvSpPr/>
            <p:nvPr/>
          </p:nvSpPr>
          <p:spPr>
            <a:xfrm>
              <a:off x="3707905" y="1436388"/>
              <a:ext cx="763587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86F96E63-6D98-48D3-A615-F2C36BC1CC46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B6F05202-1F28-4226-9C9E-E7C4F98EFD14}"/>
                </a:ext>
              </a:extLst>
            </p:cNvPr>
            <p:cNvSpPr/>
            <p:nvPr/>
          </p:nvSpPr>
          <p:spPr>
            <a:xfrm>
              <a:off x="3707904" y="1952591"/>
              <a:ext cx="537143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AFE5126B-BF9E-4B9F-96D0-285DE6CF068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BBE07F12-2614-4F01-9C2C-311A19357E51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16B0AAE6-5EF9-4397-AD71-08FA16EE6ACF}"/>
                </a:ext>
              </a:extLst>
            </p:cNvPr>
            <p:cNvSpPr/>
            <p:nvPr/>
          </p:nvSpPr>
          <p:spPr>
            <a:xfrm>
              <a:off x="3707908" y="2469829"/>
              <a:ext cx="609150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41B98B57-C25A-4606-A3D8-57CDB27E45D0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E1AFBE46-BA63-4BF4-AA43-CF0E1069524D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59A39CFF-97D0-4E8C-BD50-5E5A53D7CF58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02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54738C54-B05A-4FCF-A75B-097316590684}"/>
                </a:ext>
              </a:extLst>
            </p:cNvPr>
            <p:cNvSpPr/>
            <p:nvPr/>
          </p:nvSpPr>
          <p:spPr>
            <a:xfrm>
              <a:off x="4758385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72497C93-32C7-496F-B830-4DED6250DA9B}"/>
                </a:ext>
              </a:extLst>
            </p:cNvPr>
            <p:cNvCxnSpPr>
              <a:cxnSpLocks/>
            </p:cNvCxnSpPr>
            <p:nvPr/>
          </p:nvCxnSpPr>
          <p:spPr>
            <a:xfrm>
              <a:off x="4923499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A1A011B3-F303-473F-91D2-EB36C64769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65225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38F34E1B-073E-47D2-A08B-C3BB4BB0AF7B}"/>
                </a:ext>
              </a:extLst>
            </p:cNvPr>
            <p:cNvCxnSpPr>
              <a:cxnSpLocks/>
            </p:cNvCxnSpPr>
            <p:nvPr/>
          </p:nvCxnSpPr>
          <p:spPr>
            <a:xfrm>
              <a:off x="4923500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6DB8295C-C6AF-4163-B642-A54DFA8B5F53}"/>
                </a:ext>
              </a:extLst>
            </p:cNvPr>
            <p:cNvSpPr/>
            <p:nvPr/>
          </p:nvSpPr>
          <p:spPr>
            <a:xfrm rot="5400000">
              <a:off x="4647330" y="2043483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323584A7-E6B9-4E56-8D89-B93249BAF789}"/>
              </a:ext>
            </a:extLst>
          </p:cNvPr>
          <p:cNvGrpSpPr/>
          <p:nvPr/>
        </p:nvGrpSpPr>
        <p:grpSpPr>
          <a:xfrm rot="16200000">
            <a:off x="4175133" y="160302"/>
            <a:ext cx="2912056" cy="2406353"/>
            <a:chOff x="3349218" y="1007963"/>
            <a:chExt cx="2912056" cy="2406353"/>
          </a:xfrm>
        </p:grpSpPr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10DADDB3-AD51-4153-BCCA-E533A85571AB}"/>
                </a:ext>
              </a:extLst>
            </p:cNvPr>
            <p:cNvGrpSpPr/>
            <p:nvPr/>
          </p:nvGrpSpPr>
          <p:grpSpPr>
            <a:xfrm>
              <a:off x="3633052" y="1028978"/>
              <a:ext cx="2628222" cy="322864"/>
              <a:chOff x="2745246" y="1226827"/>
              <a:chExt cx="2628222" cy="322864"/>
            </a:xfrm>
          </p:grpSpPr>
          <p:sp>
            <p:nvSpPr>
              <p:cNvPr id="109" name="Rectángulo 108">
                <a:extLst>
                  <a:ext uri="{FF2B5EF4-FFF2-40B4-BE49-F238E27FC236}">
                    <a16:creationId xmlns:a16="http://schemas.microsoft.com/office/drawing/2014/main" id="{DF7D551C-E5A8-4457-B915-CABF35B97BAE}"/>
                  </a:ext>
                </a:extLst>
              </p:cNvPr>
              <p:cNvSpPr/>
              <p:nvPr/>
            </p:nvSpPr>
            <p:spPr>
              <a:xfrm>
                <a:off x="2745246" y="1226827"/>
                <a:ext cx="2628222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Emociones negativas</a:t>
                </a:r>
                <a:endParaRPr lang="es-ES" sz="1400" dirty="0">
                  <a:solidFill>
                    <a:srgbClr val="00B287"/>
                  </a:solidFill>
                  <a:latin typeface="GT Walsheim Pro" panose="00000500000000000000" pitchFamily="2" charset="0"/>
                </a:endParaRPr>
              </a:p>
            </p:txBody>
          </p:sp>
          <p:cxnSp>
            <p:nvCxnSpPr>
              <p:cNvPr id="110" name="Conector recto 109">
                <a:extLst>
                  <a:ext uri="{FF2B5EF4-FFF2-40B4-BE49-F238E27FC236}">
                    <a16:creationId xmlns:a16="http://schemas.microsoft.com/office/drawing/2014/main" id="{24D4A6EB-2E3E-455A-B2E6-4064422D7E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497629" y="874276"/>
                <a:ext cx="0" cy="1350829"/>
              </a:xfrm>
              <a:prstGeom prst="line">
                <a:avLst/>
              </a:prstGeom>
              <a:ln w="19050">
                <a:solidFill>
                  <a:srgbClr val="00B2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3E68534E-4FA0-4F2E-9905-A68D40D93DDB}"/>
                </a:ext>
              </a:extLst>
            </p:cNvPr>
            <p:cNvSpPr/>
            <p:nvPr/>
          </p:nvSpPr>
          <p:spPr>
            <a:xfrm rot="3600000">
              <a:off x="3035704" y="1351950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Más edad</a:t>
              </a:r>
            </a:p>
          </p:txBody>
        </p: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D2F3EEC3-5955-4ADD-867B-74373C8036BF}"/>
                </a:ext>
              </a:extLst>
            </p:cNvPr>
            <p:cNvGrpSpPr/>
            <p:nvPr/>
          </p:nvGrpSpPr>
          <p:grpSpPr>
            <a:xfrm>
              <a:off x="3737576" y="2944506"/>
              <a:ext cx="1293641" cy="469810"/>
              <a:chOff x="4448693" y="2744219"/>
              <a:chExt cx="1293641" cy="469810"/>
            </a:xfrm>
          </p:grpSpPr>
          <p:sp>
            <p:nvSpPr>
              <p:cNvPr id="96" name="Rectángulo 95">
                <a:extLst>
                  <a:ext uri="{FF2B5EF4-FFF2-40B4-BE49-F238E27FC236}">
                    <a16:creationId xmlns:a16="http://schemas.microsoft.com/office/drawing/2014/main" id="{25C3DC2E-A114-454E-9490-E58D78D84B53}"/>
                  </a:ext>
                </a:extLst>
              </p:cNvPr>
              <p:cNvSpPr/>
              <p:nvPr/>
            </p:nvSpPr>
            <p:spPr>
              <a:xfrm rot="5400000">
                <a:off x="4344168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0</a:t>
                </a:r>
              </a:p>
            </p:txBody>
          </p:sp>
          <p:sp>
            <p:nvSpPr>
              <p:cNvPr id="97" name="Rectángulo 96">
                <a:extLst>
                  <a:ext uri="{FF2B5EF4-FFF2-40B4-BE49-F238E27FC236}">
                    <a16:creationId xmlns:a16="http://schemas.microsoft.com/office/drawing/2014/main" id="{A178A4D2-38A8-4668-9BD6-48E916DAE3AD}"/>
                  </a:ext>
                </a:extLst>
              </p:cNvPr>
              <p:cNvSpPr/>
              <p:nvPr/>
            </p:nvSpPr>
            <p:spPr>
              <a:xfrm rot="5400000">
                <a:off x="4559612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10</a:t>
                </a:r>
              </a:p>
            </p:txBody>
          </p:sp>
          <p:sp>
            <p:nvSpPr>
              <p:cNvPr id="98" name="Rectángulo 97">
                <a:extLst>
                  <a:ext uri="{FF2B5EF4-FFF2-40B4-BE49-F238E27FC236}">
                    <a16:creationId xmlns:a16="http://schemas.microsoft.com/office/drawing/2014/main" id="{F7DC2EBC-9497-4CE2-9604-E2F6A2C47FD7}"/>
                  </a:ext>
                </a:extLst>
              </p:cNvPr>
              <p:cNvSpPr/>
              <p:nvPr/>
            </p:nvSpPr>
            <p:spPr>
              <a:xfrm rot="5400000">
                <a:off x="4775056" y="2853693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20</a:t>
                </a:r>
              </a:p>
            </p:txBody>
          </p:sp>
          <p:sp>
            <p:nvSpPr>
              <p:cNvPr id="106" name="Rectángulo 105">
                <a:extLst>
                  <a:ext uri="{FF2B5EF4-FFF2-40B4-BE49-F238E27FC236}">
                    <a16:creationId xmlns:a16="http://schemas.microsoft.com/office/drawing/2014/main" id="{FC762A67-842D-46F4-89AD-AD3A85A13D8A}"/>
                  </a:ext>
                </a:extLst>
              </p:cNvPr>
              <p:cNvSpPr/>
              <p:nvPr/>
            </p:nvSpPr>
            <p:spPr>
              <a:xfrm rot="5400000">
                <a:off x="4990500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30</a:t>
                </a:r>
              </a:p>
            </p:txBody>
          </p:sp>
          <p:sp>
            <p:nvSpPr>
              <p:cNvPr id="107" name="Rectángulo 106">
                <a:extLst>
                  <a:ext uri="{FF2B5EF4-FFF2-40B4-BE49-F238E27FC236}">
                    <a16:creationId xmlns:a16="http://schemas.microsoft.com/office/drawing/2014/main" id="{F210D681-4B30-48C6-A6F5-F78077B688E0}"/>
                  </a:ext>
                </a:extLst>
              </p:cNvPr>
              <p:cNvSpPr/>
              <p:nvPr/>
            </p:nvSpPr>
            <p:spPr>
              <a:xfrm rot="5400000">
                <a:off x="5205944" y="2853694"/>
                <a:ext cx="424494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40</a:t>
                </a:r>
              </a:p>
            </p:txBody>
          </p:sp>
          <p:sp>
            <p:nvSpPr>
              <p:cNvPr id="108" name="Rectángulo 107">
                <a:extLst>
                  <a:ext uri="{FF2B5EF4-FFF2-40B4-BE49-F238E27FC236}">
                    <a16:creationId xmlns:a16="http://schemas.microsoft.com/office/drawing/2014/main" id="{EC19299F-D548-4964-86FE-A851FDFDDBA9}"/>
                  </a:ext>
                </a:extLst>
              </p:cNvPr>
              <p:cNvSpPr/>
              <p:nvPr/>
            </p:nvSpPr>
            <p:spPr>
              <a:xfrm rot="5400000">
                <a:off x="5399707" y="2871402"/>
                <a:ext cx="469810" cy="215444"/>
              </a:xfrm>
              <a:prstGeom prst="rect">
                <a:avLst/>
              </a:prstGeom>
            </p:spPr>
            <p:txBody>
              <a:bodyPr wrap="square" lIns="72000" tIns="0" rIns="0" bIns="0" anchor="ctr">
                <a:spAutoFit/>
              </a:bodyPr>
              <a:lstStyle/>
              <a:p>
                <a:pPr lvl="0">
                  <a:defRPr/>
                </a:pPr>
                <a:r>
                  <a:rPr lang="es-ES" sz="1400" b="1" dirty="0">
                    <a:solidFill>
                      <a:srgbClr val="00B287"/>
                    </a:solidFill>
                    <a:latin typeface="GT Walsheim Pro" panose="00000500000000000000" pitchFamily="2" charset="0"/>
                  </a:rPr>
                  <a:t>50</a:t>
                </a:r>
              </a:p>
            </p:txBody>
          </p:sp>
        </p:grpSp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0D9B21E9-9A2A-45B1-86FB-56F896C008DC}"/>
                </a:ext>
              </a:extLst>
            </p:cNvPr>
            <p:cNvSpPr/>
            <p:nvPr/>
          </p:nvSpPr>
          <p:spPr>
            <a:xfrm>
              <a:off x="3707906" y="1436389"/>
              <a:ext cx="609150" cy="469812"/>
            </a:xfrm>
            <a:prstGeom prst="rect">
              <a:avLst/>
            </a:prstGeom>
            <a:solidFill>
              <a:srgbClr val="00B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6EE58A54-CBC6-4EC3-8CC5-902404B9D6FF}"/>
                </a:ext>
              </a:extLst>
            </p:cNvPr>
            <p:cNvSpPr/>
            <p:nvPr/>
          </p:nvSpPr>
          <p:spPr>
            <a:xfrm rot="3600000">
              <a:off x="3005231" y="179290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Misma edad</a:t>
              </a:r>
            </a:p>
          </p:txBody>
        </p:sp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E4ED107D-047B-4CF9-9934-48E130572F02}"/>
                </a:ext>
              </a:extLst>
            </p:cNvPr>
            <p:cNvSpPr/>
            <p:nvPr/>
          </p:nvSpPr>
          <p:spPr>
            <a:xfrm>
              <a:off x="3707904" y="1952592"/>
              <a:ext cx="472687" cy="469812"/>
            </a:xfrm>
            <a:prstGeom prst="rect">
              <a:avLst/>
            </a:prstGeom>
            <a:solidFill>
              <a:srgbClr val="3CDB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F225BC56-6CA4-4CD8-A6E2-DA8CBF8482A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384376" y="2298460"/>
              <a:ext cx="0" cy="1352944"/>
            </a:xfrm>
            <a:prstGeom prst="line">
              <a:avLst/>
            </a:prstGeom>
            <a:ln w="19050">
              <a:solidFill>
                <a:srgbClr val="00B2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DC4E892D-2E99-4C84-9B74-C8197A66D5F8}"/>
                </a:ext>
              </a:extLst>
            </p:cNvPr>
            <p:cNvSpPr/>
            <p:nvPr/>
          </p:nvSpPr>
          <p:spPr>
            <a:xfrm rot="3600000">
              <a:off x="3005231" y="2334585"/>
              <a:ext cx="934195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s-ES" sz="1000" dirty="0">
                  <a:solidFill>
                    <a:srgbClr val="333C41"/>
                  </a:solidFill>
                  <a:latin typeface="GT Walsheim Pro" panose="00000500000000000000" pitchFamily="2" charset="0"/>
                </a:rPr>
                <a:t>Menos edad</a:t>
              </a:r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98C38055-3D01-4175-8536-0DBBCD84A4F2}"/>
                </a:ext>
              </a:extLst>
            </p:cNvPr>
            <p:cNvSpPr/>
            <p:nvPr/>
          </p:nvSpPr>
          <p:spPr>
            <a:xfrm>
              <a:off x="3707908" y="2469829"/>
              <a:ext cx="460559" cy="469811"/>
            </a:xfrm>
            <a:prstGeom prst="rect">
              <a:avLst/>
            </a:prstGeom>
            <a:solidFill>
              <a:srgbClr val="9494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41F25809-9055-45DA-8BF7-45A000DF303B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E1AA86C7-6223-49FF-9D99-7014EA263AB2}"/>
                </a:ext>
              </a:extLst>
            </p:cNvPr>
            <p:cNvCxnSpPr>
              <a:cxnSpLocks/>
            </p:cNvCxnSpPr>
            <p:nvPr/>
          </p:nvCxnSpPr>
          <p:spPr>
            <a:xfrm>
              <a:off x="4652286" y="1997064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8F9CDC71-0E66-4BB8-9FAF-7C2F9A5C3AFB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02" y="1661295"/>
              <a:ext cx="0" cy="32984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07AA7613-CBB2-4C4E-81B2-3D07B14A3862}"/>
                </a:ext>
              </a:extLst>
            </p:cNvPr>
            <p:cNvSpPr/>
            <p:nvPr/>
          </p:nvSpPr>
          <p:spPr>
            <a:xfrm>
              <a:off x="4758385" y="1692657"/>
              <a:ext cx="219850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E8319362-DEAC-40BA-B923-2B23EC4A6F5C}"/>
                </a:ext>
              </a:extLst>
            </p:cNvPr>
            <p:cNvCxnSpPr>
              <a:cxnSpLocks/>
            </p:cNvCxnSpPr>
            <p:nvPr/>
          </p:nvCxnSpPr>
          <p:spPr>
            <a:xfrm>
              <a:off x="4923499" y="1661295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6DA3B24D-559C-4AF0-942B-A55592A060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65225" y="2166593"/>
              <a:ext cx="101059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9DB431FE-AF24-4549-9036-98A5B787E207}"/>
                </a:ext>
              </a:extLst>
            </p:cNvPr>
            <p:cNvCxnSpPr>
              <a:cxnSpLocks/>
            </p:cNvCxnSpPr>
            <p:nvPr/>
          </p:nvCxnSpPr>
          <p:spPr>
            <a:xfrm>
              <a:off x="4923500" y="2671889"/>
              <a:ext cx="144016" cy="0"/>
            </a:xfrm>
            <a:prstGeom prst="line">
              <a:avLst/>
            </a:prstGeom>
            <a:ln w="6350">
              <a:solidFill>
                <a:srgbClr val="949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ángulo 94">
              <a:extLst>
                <a:ext uri="{FF2B5EF4-FFF2-40B4-BE49-F238E27FC236}">
                  <a16:creationId xmlns:a16="http://schemas.microsoft.com/office/drawing/2014/main" id="{99CEE38A-89FA-473D-813D-CB07A504DAD9}"/>
                </a:ext>
              </a:extLst>
            </p:cNvPr>
            <p:cNvSpPr/>
            <p:nvPr/>
          </p:nvSpPr>
          <p:spPr>
            <a:xfrm rot="5400000">
              <a:off x="4647330" y="2043483"/>
              <a:ext cx="1178512" cy="246221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dirty="0">
                  <a:solidFill>
                    <a:srgbClr val="00B287"/>
                  </a:solidFill>
                  <a:latin typeface="GT Walsheim Pro" panose="00000500000000000000" pitchFamily="2" charset="0"/>
                </a:rPr>
                <a:t>* P&lt;0,001</a:t>
              </a:r>
              <a:endParaRPr lang="es-ES" sz="1600" dirty="0">
                <a:solidFill>
                  <a:srgbClr val="00B287"/>
                </a:solidFill>
                <a:latin typeface="GT Walsheim Pro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037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B47D9EEB-39FE-4E38-9FCF-BCC6BBBAE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51671"/>
            <a:ext cx="6255668" cy="2238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98479E6-7B14-4AE2-9B6A-DB5B4DB5AC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9A67BB-28B1-42D4-8685-D7ADE7A26FF0}"/>
              </a:ext>
            </a:extLst>
          </p:cNvPr>
          <p:cNvSpPr txBox="1">
            <a:spLocks/>
          </p:cNvSpPr>
          <p:nvPr/>
        </p:nvSpPr>
        <p:spPr bwMode="auto">
          <a:xfrm>
            <a:off x="392148" y="267494"/>
            <a:ext cx="440392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¿Qué hacen 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los que se ven mejor respecto a los que se ven peor?</a:t>
            </a:r>
          </a:p>
        </p:txBody>
      </p:sp>
      <p:pic>
        <p:nvPicPr>
          <p:cNvPr id="5" name="Imagen 4" descr="Un grupo de hombres posando para una foto&#10;&#10;Descripción generada automáticamente">
            <a:extLst>
              <a:ext uri="{FF2B5EF4-FFF2-40B4-BE49-F238E27FC236}">
                <a16:creationId xmlns:a16="http://schemas.microsoft.com/office/drawing/2014/main" id="{938CD230-D813-45EC-8B36-319003237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63" y="411510"/>
            <a:ext cx="5398412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63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44">
            <a:extLst>
              <a:ext uri="{FF2B5EF4-FFF2-40B4-BE49-F238E27FC236}">
                <a16:creationId xmlns:a16="http://schemas.microsoft.com/office/drawing/2014/main" id="{18BB7BA7-A65C-4EEE-A667-270EDA2748FF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5398457D-BFBE-4102-ADBA-C89CD7E9C5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26" name="8 CuadroTexto">
            <a:extLst>
              <a:ext uri="{FF2B5EF4-FFF2-40B4-BE49-F238E27FC236}">
                <a16:creationId xmlns:a16="http://schemas.microsoft.com/office/drawing/2014/main" id="{4D6BFBB4-B8E9-4019-9974-95EAA0A5209E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27" name="CaixaDeTexto 1">
            <a:extLst>
              <a:ext uri="{FF2B5EF4-FFF2-40B4-BE49-F238E27FC236}">
                <a16:creationId xmlns:a16="http://schemas.microsoft.com/office/drawing/2014/main" id="{B2C0832F-F791-4700-AADE-C1A52A80B257}"/>
              </a:ext>
            </a:extLst>
          </p:cNvPr>
          <p:cNvSpPr txBox="1"/>
          <p:nvPr/>
        </p:nvSpPr>
        <p:spPr>
          <a:xfrm>
            <a:off x="250826" y="675034"/>
            <a:ext cx="29530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Diferencias</a:t>
            </a:r>
          </a:p>
          <a:p>
            <a:r>
              <a:rPr lang="es-ES" sz="1800" b="1" dirty="0">
                <a:solidFill>
                  <a:srgbClr val="685BC7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Significativas entre los que se ven con menos y con más edad.</a:t>
            </a:r>
          </a:p>
          <a:p>
            <a:endParaRPr lang="es-ES" sz="1800" b="1" dirty="0">
              <a:solidFill>
                <a:srgbClr val="00B287"/>
              </a:solidFill>
              <a:latin typeface="GT Walsheim Pro Bold" panose="000008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73841F98-74B7-4BBE-8409-E4A6F733F397}"/>
              </a:ext>
            </a:extLst>
          </p:cNvPr>
          <p:cNvGrpSpPr/>
          <p:nvPr/>
        </p:nvGrpSpPr>
        <p:grpSpPr>
          <a:xfrm>
            <a:off x="4840461" y="1203598"/>
            <a:ext cx="3417358" cy="533560"/>
            <a:chOff x="4159588" y="1314537"/>
            <a:chExt cx="3417358" cy="533560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7BB9473C-9C37-4207-80C4-0FAC57D75CFE}"/>
                </a:ext>
              </a:extLst>
            </p:cNvPr>
            <p:cNvSpPr/>
            <p:nvPr/>
          </p:nvSpPr>
          <p:spPr>
            <a:xfrm>
              <a:off x="4159588" y="1314537"/>
              <a:ext cx="175833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Alimentación muy buena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921B002D-8401-4316-932D-0A8FCBB6FF2D}"/>
                </a:ext>
              </a:extLst>
            </p:cNvPr>
            <p:cNvCxnSpPr>
              <a:cxnSpLocks/>
            </p:cNvCxnSpPr>
            <p:nvPr/>
          </p:nvCxnSpPr>
          <p:spPr>
            <a:xfrm>
              <a:off x="4390682" y="1560758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ixaDeTexto 1">
              <a:extLst>
                <a:ext uri="{FF2B5EF4-FFF2-40B4-BE49-F238E27FC236}">
                  <a16:creationId xmlns:a16="http://schemas.microsoft.com/office/drawing/2014/main" id="{0A5E0B85-1C44-45B3-92FD-425BCC6D3235}"/>
                </a:ext>
              </a:extLst>
            </p:cNvPr>
            <p:cNvSpPr txBox="1"/>
            <p:nvPr/>
          </p:nvSpPr>
          <p:spPr>
            <a:xfrm>
              <a:off x="4506509" y="1540320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59%</a:t>
              </a:r>
            </a:p>
          </p:txBody>
        </p:sp>
        <p:sp>
          <p:nvSpPr>
            <p:cNvPr id="36" name="CaixaDeTexto 1">
              <a:extLst>
                <a:ext uri="{FF2B5EF4-FFF2-40B4-BE49-F238E27FC236}">
                  <a16:creationId xmlns:a16="http://schemas.microsoft.com/office/drawing/2014/main" id="{54005E5A-86A5-4A45-9B9F-F7349589C83E}"/>
                </a:ext>
              </a:extLst>
            </p:cNvPr>
            <p:cNvSpPr txBox="1"/>
            <p:nvPr/>
          </p:nvSpPr>
          <p:spPr>
            <a:xfrm>
              <a:off x="5154581" y="1540320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32%</a:t>
              </a:r>
            </a:p>
          </p:txBody>
        </p:sp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51F2C46F-913D-4FA8-81DC-25DA1A9C3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0682" y="1601177"/>
              <a:ext cx="188925" cy="188925"/>
            </a:xfrm>
            <a:prstGeom prst="rect">
              <a:avLst/>
            </a:prstGeom>
          </p:spPr>
        </p:pic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id="{6351DFD3-A71A-4828-A777-5E59A4333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8754" y="1599746"/>
              <a:ext cx="188925" cy="188925"/>
            </a:xfrm>
            <a:prstGeom prst="rect">
              <a:avLst/>
            </a:prstGeom>
          </p:spPr>
        </p:pic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6E1AEA4E-37FB-422C-AA1A-2AE816A4FBA9}"/>
                </a:ext>
              </a:extLst>
            </p:cNvPr>
            <p:cNvSpPr/>
            <p:nvPr/>
          </p:nvSpPr>
          <p:spPr>
            <a:xfrm>
              <a:off x="5989927" y="1314537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Caminan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FCD3784D-B8F6-4145-BD18-A1B4975C3FFE}"/>
                </a:ext>
              </a:extLst>
            </p:cNvPr>
            <p:cNvCxnSpPr>
              <a:cxnSpLocks/>
            </p:cNvCxnSpPr>
            <p:nvPr/>
          </p:nvCxnSpPr>
          <p:spPr>
            <a:xfrm>
              <a:off x="6135365" y="1560758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ixaDeTexto 1">
              <a:extLst>
                <a:ext uri="{FF2B5EF4-FFF2-40B4-BE49-F238E27FC236}">
                  <a16:creationId xmlns:a16="http://schemas.microsoft.com/office/drawing/2014/main" id="{5E749F37-169B-4A5E-9CF0-B8E9FC548133}"/>
                </a:ext>
              </a:extLst>
            </p:cNvPr>
            <p:cNvSpPr txBox="1"/>
            <p:nvPr/>
          </p:nvSpPr>
          <p:spPr>
            <a:xfrm>
              <a:off x="6251192" y="1540320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73%</a:t>
              </a:r>
            </a:p>
          </p:txBody>
        </p:sp>
        <p:sp>
          <p:nvSpPr>
            <p:cNvPr id="44" name="CaixaDeTexto 1">
              <a:extLst>
                <a:ext uri="{FF2B5EF4-FFF2-40B4-BE49-F238E27FC236}">
                  <a16:creationId xmlns:a16="http://schemas.microsoft.com/office/drawing/2014/main" id="{7523C78B-DCCC-4CD8-B2CB-02B675FCF8F7}"/>
                </a:ext>
              </a:extLst>
            </p:cNvPr>
            <p:cNvSpPr txBox="1"/>
            <p:nvPr/>
          </p:nvSpPr>
          <p:spPr>
            <a:xfrm>
              <a:off x="6899264" y="1540320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61%</a:t>
              </a:r>
            </a:p>
          </p:txBody>
        </p:sp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DC9B245C-48E6-4EC2-AA9E-ADB5A36F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5365" y="1601177"/>
              <a:ext cx="188925" cy="188925"/>
            </a:xfrm>
            <a:prstGeom prst="rect">
              <a:avLst/>
            </a:prstGeom>
          </p:spPr>
        </p:pic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0931A139-B19C-4CC9-B71C-EB5D561E6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3437" y="1599746"/>
              <a:ext cx="188925" cy="188925"/>
            </a:xfrm>
            <a:prstGeom prst="rect">
              <a:avLst/>
            </a:prstGeom>
          </p:spPr>
        </p:pic>
      </p:grp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0D06782B-8ADD-4373-ACFD-DCA2C8B12DBF}"/>
              </a:ext>
            </a:extLst>
          </p:cNvPr>
          <p:cNvGrpSpPr/>
          <p:nvPr/>
        </p:nvGrpSpPr>
        <p:grpSpPr>
          <a:xfrm>
            <a:off x="4926117" y="1788727"/>
            <a:ext cx="3331702" cy="533560"/>
            <a:chOff x="4245244" y="1827658"/>
            <a:chExt cx="3331702" cy="533560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B7556C04-F5F8-42F5-99F4-D197D8FFA275}"/>
                </a:ext>
              </a:extLst>
            </p:cNvPr>
            <p:cNvSpPr/>
            <p:nvPr/>
          </p:nvSpPr>
          <p:spPr>
            <a:xfrm>
              <a:off x="4245244" y="1827658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Ejercicio físico 2-3/</a:t>
              </a:r>
              <a:r>
                <a:rPr lang="es-ES" sz="1000" b="1" dirty="0" err="1">
                  <a:solidFill>
                    <a:srgbClr val="685BC7"/>
                  </a:solidFill>
                  <a:latin typeface="GT Walsheim Pro" panose="00000500000000000000" pitchFamily="2" charset="0"/>
                </a:rPr>
                <a:t>sem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AE564A84-9279-4ADB-8CFA-76F1A609E931}"/>
                </a:ext>
              </a:extLst>
            </p:cNvPr>
            <p:cNvCxnSpPr>
              <a:cxnSpLocks/>
            </p:cNvCxnSpPr>
            <p:nvPr/>
          </p:nvCxnSpPr>
          <p:spPr>
            <a:xfrm>
              <a:off x="4390682" y="2073879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ixaDeTexto 1">
              <a:extLst>
                <a:ext uri="{FF2B5EF4-FFF2-40B4-BE49-F238E27FC236}">
                  <a16:creationId xmlns:a16="http://schemas.microsoft.com/office/drawing/2014/main" id="{EFE6CF55-F9C0-4F84-A8C2-E8D60ED13C63}"/>
                </a:ext>
              </a:extLst>
            </p:cNvPr>
            <p:cNvSpPr txBox="1"/>
            <p:nvPr/>
          </p:nvSpPr>
          <p:spPr>
            <a:xfrm>
              <a:off x="4506509" y="205344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61%</a:t>
              </a:r>
            </a:p>
          </p:txBody>
        </p:sp>
        <p:sp>
          <p:nvSpPr>
            <p:cNvPr id="52" name="CaixaDeTexto 1">
              <a:extLst>
                <a:ext uri="{FF2B5EF4-FFF2-40B4-BE49-F238E27FC236}">
                  <a16:creationId xmlns:a16="http://schemas.microsoft.com/office/drawing/2014/main" id="{E67FA80D-CDF1-4F7C-A630-ABA3836A663F}"/>
                </a:ext>
              </a:extLst>
            </p:cNvPr>
            <p:cNvSpPr txBox="1"/>
            <p:nvPr/>
          </p:nvSpPr>
          <p:spPr>
            <a:xfrm>
              <a:off x="5154581" y="205344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39%</a:t>
              </a:r>
            </a:p>
          </p:txBody>
        </p:sp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A8A0774F-C45F-4ECA-92F8-D57642B2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0682" y="2114298"/>
              <a:ext cx="188925" cy="188925"/>
            </a:xfrm>
            <a:prstGeom prst="rect">
              <a:avLst/>
            </a:prstGeom>
          </p:spPr>
        </p:pic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F4769356-4817-4E91-B124-4D45A549F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8754" y="2112867"/>
              <a:ext cx="188925" cy="188925"/>
            </a:xfrm>
            <a:prstGeom prst="rect">
              <a:avLst/>
            </a:prstGeom>
          </p:spPr>
        </p:pic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68CBA115-9E5F-403A-836A-32C802672BC8}"/>
                </a:ext>
              </a:extLst>
            </p:cNvPr>
            <p:cNvSpPr/>
            <p:nvPr/>
          </p:nvSpPr>
          <p:spPr>
            <a:xfrm>
              <a:off x="5989927" y="1827658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Buena vida sexual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1D337B28-48C1-476F-9C77-A2428693A59C}"/>
                </a:ext>
              </a:extLst>
            </p:cNvPr>
            <p:cNvCxnSpPr>
              <a:cxnSpLocks/>
            </p:cNvCxnSpPr>
            <p:nvPr/>
          </p:nvCxnSpPr>
          <p:spPr>
            <a:xfrm>
              <a:off x="6135365" y="2073879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ixaDeTexto 1">
              <a:extLst>
                <a:ext uri="{FF2B5EF4-FFF2-40B4-BE49-F238E27FC236}">
                  <a16:creationId xmlns:a16="http://schemas.microsoft.com/office/drawing/2014/main" id="{21CDF78C-E614-4838-BB66-A027AC539DD1}"/>
                </a:ext>
              </a:extLst>
            </p:cNvPr>
            <p:cNvSpPr txBox="1"/>
            <p:nvPr/>
          </p:nvSpPr>
          <p:spPr>
            <a:xfrm>
              <a:off x="6251192" y="205344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58%</a:t>
              </a:r>
            </a:p>
          </p:txBody>
        </p:sp>
        <p:sp>
          <p:nvSpPr>
            <p:cNvPr id="60" name="CaixaDeTexto 1">
              <a:extLst>
                <a:ext uri="{FF2B5EF4-FFF2-40B4-BE49-F238E27FC236}">
                  <a16:creationId xmlns:a16="http://schemas.microsoft.com/office/drawing/2014/main" id="{F6F62B51-16BA-46B4-91D6-2E450ABD6693}"/>
                </a:ext>
              </a:extLst>
            </p:cNvPr>
            <p:cNvSpPr txBox="1"/>
            <p:nvPr/>
          </p:nvSpPr>
          <p:spPr>
            <a:xfrm>
              <a:off x="6899264" y="205344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46%</a:t>
              </a:r>
            </a:p>
          </p:txBody>
        </p:sp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DCD50CD1-B00D-4CEA-A89C-76046784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5365" y="2114298"/>
              <a:ext cx="188925" cy="188925"/>
            </a:xfrm>
            <a:prstGeom prst="rect">
              <a:avLst/>
            </a:prstGeom>
          </p:spPr>
        </p:pic>
        <p:pic>
          <p:nvPicPr>
            <p:cNvPr id="62" name="Gráfico 61">
              <a:extLst>
                <a:ext uri="{FF2B5EF4-FFF2-40B4-BE49-F238E27FC236}">
                  <a16:creationId xmlns:a16="http://schemas.microsoft.com/office/drawing/2014/main" id="{783DA16D-33D5-4384-9348-6E0F9C267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3437" y="2112867"/>
              <a:ext cx="188925" cy="188925"/>
            </a:xfrm>
            <a:prstGeom prst="rect">
              <a:avLst/>
            </a:prstGeom>
          </p:spPr>
        </p:pic>
      </p:grpSp>
      <p:grpSp>
        <p:nvGrpSpPr>
          <p:cNvPr id="131" name="Grupo 130">
            <a:extLst>
              <a:ext uri="{FF2B5EF4-FFF2-40B4-BE49-F238E27FC236}">
                <a16:creationId xmlns:a16="http://schemas.microsoft.com/office/drawing/2014/main" id="{8E08F99A-F476-413F-9537-9562E0DBFB29}"/>
              </a:ext>
            </a:extLst>
          </p:cNvPr>
          <p:cNvGrpSpPr/>
          <p:nvPr/>
        </p:nvGrpSpPr>
        <p:grpSpPr>
          <a:xfrm>
            <a:off x="4926117" y="2394295"/>
            <a:ext cx="3331702" cy="533560"/>
            <a:chOff x="4245244" y="2361218"/>
            <a:chExt cx="3331702" cy="533560"/>
          </a:xfrm>
        </p:grpSpPr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9DEFC07E-9540-4F75-9BAA-64BB8F4E9C5A}"/>
                </a:ext>
              </a:extLst>
            </p:cNvPr>
            <p:cNvSpPr/>
            <p:nvPr/>
          </p:nvSpPr>
          <p:spPr>
            <a:xfrm>
              <a:off x="4245244" y="2361218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Duerme bien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EB4070CB-3189-4A01-98DA-983F5B5E47B5}"/>
                </a:ext>
              </a:extLst>
            </p:cNvPr>
            <p:cNvCxnSpPr>
              <a:cxnSpLocks/>
            </p:cNvCxnSpPr>
            <p:nvPr/>
          </p:nvCxnSpPr>
          <p:spPr>
            <a:xfrm>
              <a:off x="4390682" y="2607439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ixaDeTexto 1">
              <a:extLst>
                <a:ext uri="{FF2B5EF4-FFF2-40B4-BE49-F238E27FC236}">
                  <a16:creationId xmlns:a16="http://schemas.microsoft.com/office/drawing/2014/main" id="{C1E4B8DA-9879-4992-A953-FB8C5B9B18CD}"/>
                </a:ext>
              </a:extLst>
            </p:cNvPr>
            <p:cNvSpPr txBox="1"/>
            <p:nvPr/>
          </p:nvSpPr>
          <p:spPr>
            <a:xfrm>
              <a:off x="4506509" y="258700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60%</a:t>
              </a:r>
            </a:p>
          </p:txBody>
        </p:sp>
        <p:sp>
          <p:nvSpPr>
            <p:cNvPr id="68" name="CaixaDeTexto 1">
              <a:extLst>
                <a:ext uri="{FF2B5EF4-FFF2-40B4-BE49-F238E27FC236}">
                  <a16:creationId xmlns:a16="http://schemas.microsoft.com/office/drawing/2014/main" id="{83F91227-2D65-4F75-A2DE-F5BEE58F74B0}"/>
                </a:ext>
              </a:extLst>
            </p:cNvPr>
            <p:cNvSpPr txBox="1"/>
            <p:nvPr/>
          </p:nvSpPr>
          <p:spPr>
            <a:xfrm>
              <a:off x="5154581" y="258700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42%</a:t>
              </a:r>
            </a:p>
          </p:txBody>
        </p:sp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DE73A7E8-3625-45DE-ABF3-A09CC09C5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0682" y="2647858"/>
              <a:ext cx="188925" cy="188925"/>
            </a:xfrm>
            <a:prstGeom prst="rect">
              <a:avLst/>
            </a:prstGeom>
          </p:spPr>
        </p:pic>
        <p:pic>
          <p:nvPicPr>
            <p:cNvPr id="70" name="Gráfico 69">
              <a:extLst>
                <a:ext uri="{FF2B5EF4-FFF2-40B4-BE49-F238E27FC236}">
                  <a16:creationId xmlns:a16="http://schemas.microsoft.com/office/drawing/2014/main" id="{FA4A901F-EDEC-45C1-A218-928F94EF9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8754" y="2646427"/>
              <a:ext cx="188925" cy="188925"/>
            </a:xfrm>
            <a:prstGeom prst="rect">
              <a:avLst/>
            </a:prstGeom>
          </p:spPr>
        </p:pic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D488728D-1A0A-45A4-8EEB-8AD0DC6531AB}"/>
                </a:ext>
              </a:extLst>
            </p:cNvPr>
            <p:cNvSpPr/>
            <p:nvPr/>
          </p:nvSpPr>
          <p:spPr>
            <a:xfrm>
              <a:off x="5989927" y="2361218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Amor (entorno)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8192110F-8456-422A-80BD-25813E3F906B}"/>
                </a:ext>
              </a:extLst>
            </p:cNvPr>
            <p:cNvCxnSpPr>
              <a:cxnSpLocks/>
            </p:cNvCxnSpPr>
            <p:nvPr/>
          </p:nvCxnSpPr>
          <p:spPr>
            <a:xfrm>
              <a:off x="6135365" y="2607439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aixaDeTexto 1">
              <a:extLst>
                <a:ext uri="{FF2B5EF4-FFF2-40B4-BE49-F238E27FC236}">
                  <a16:creationId xmlns:a16="http://schemas.microsoft.com/office/drawing/2014/main" id="{295EABDD-AA18-4F2C-880B-E9F790A9E9F7}"/>
                </a:ext>
              </a:extLst>
            </p:cNvPr>
            <p:cNvSpPr txBox="1"/>
            <p:nvPr/>
          </p:nvSpPr>
          <p:spPr>
            <a:xfrm>
              <a:off x="6251192" y="258700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72%</a:t>
              </a:r>
            </a:p>
          </p:txBody>
        </p:sp>
        <p:sp>
          <p:nvSpPr>
            <p:cNvPr id="76" name="CaixaDeTexto 1">
              <a:extLst>
                <a:ext uri="{FF2B5EF4-FFF2-40B4-BE49-F238E27FC236}">
                  <a16:creationId xmlns:a16="http://schemas.microsoft.com/office/drawing/2014/main" id="{E6D0B2DF-6537-4206-90F3-ACD096DD6702}"/>
                </a:ext>
              </a:extLst>
            </p:cNvPr>
            <p:cNvSpPr txBox="1"/>
            <p:nvPr/>
          </p:nvSpPr>
          <p:spPr>
            <a:xfrm>
              <a:off x="6899264" y="2587001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64%</a:t>
              </a:r>
            </a:p>
          </p:txBody>
        </p:sp>
        <p:pic>
          <p:nvPicPr>
            <p:cNvPr id="77" name="Gráfico 76">
              <a:extLst>
                <a:ext uri="{FF2B5EF4-FFF2-40B4-BE49-F238E27FC236}">
                  <a16:creationId xmlns:a16="http://schemas.microsoft.com/office/drawing/2014/main" id="{09208636-1BAD-41F2-9A2C-4D257979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5365" y="2647858"/>
              <a:ext cx="188925" cy="188925"/>
            </a:xfrm>
            <a:prstGeom prst="rect">
              <a:avLst/>
            </a:prstGeom>
          </p:spPr>
        </p:pic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4FFD86E9-43DC-47C7-83C1-CBBFBC55E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3437" y="2646427"/>
              <a:ext cx="188925" cy="188925"/>
            </a:xfrm>
            <a:prstGeom prst="rect">
              <a:avLst/>
            </a:prstGeom>
          </p:spPr>
        </p:pic>
      </p:grp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E9031EF3-297A-401D-B768-B3B857BB2BEA}"/>
              </a:ext>
            </a:extLst>
          </p:cNvPr>
          <p:cNvGrpSpPr/>
          <p:nvPr/>
        </p:nvGrpSpPr>
        <p:grpSpPr>
          <a:xfrm>
            <a:off x="4926117" y="2979304"/>
            <a:ext cx="3331702" cy="533560"/>
            <a:chOff x="4245244" y="2874219"/>
            <a:chExt cx="3331702" cy="533560"/>
          </a:xfrm>
        </p:grpSpPr>
        <p:sp>
          <p:nvSpPr>
            <p:cNvPr id="80" name="Rectángulo 79">
              <a:extLst>
                <a:ext uri="{FF2B5EF4-FFF2-40B4-BE49-F238E27FC236}">
                  <a16:creationId xmlns:a16="http://schemas.microsoft.com/office/drawing/2014/main" id="{42A85513-DFE2-4574-A8D8-EFE3700286FF}"/>
                </a:ext>
              </a:extLst>
            </p:cNvPr>
            <p:cNvSpPr/>
            <p:nvPr/>
          </p:nvSpPr>
          <p:spPr>
            <a:xfrm>
              <a:off x="4245244" y="2874219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Buena vida social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18CFCC38-51CA-4846-ABC7-5438BEAC9CE0}"/>
                </a:ext>
              </a:extLst>
            </p:cNvPr>
            <p:cNvCxnSpPr>
              <a:cxnSpLocks/>
            </p:cNvCxnSpPr>
            <p:nvPr/>
          </p:nvCxnSpPr>
          <p:spPr>
            <a:xfrm>
              <a:off x="4390682" y="3120440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ixaDeTexto 1">
              <a:extLst>
                <a:ext uri="{FF2B5EF4-FFF2-40B4-BE49-F238E27FC236}">
                  <a16:creationId xmlns:a16="http://schemas.microsoft.com/office/drawing/2014/main" id="{1E0281E0-6200-4487-84A1-653AAEC3686C}"/>
                </a:ext>
              </a:extLst>
            </p:cNvPr>
            <p:cNvSpPr txBox="1"/>
            <p:nvPr/>
          </p:nvSpPr>
          <p:spPr>
            <a:xfrm>
              <a:off x="4506509" y="3100002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44%</a:t>
              </a:r>
            </a:p>
          </p:txBody>
        </p:sp>
        <p:sp>
          <p:nvSpPr>
            <p:cNvPr id="84" name="CaixaDeTexto 1">
              <a:extLst>
                <a:ext uri="{FF2B5EF4-FFF2-40B4-BE49-F238E27FC236}">
                  <a16:creationId xmlns:a16="http://schemas.microsoft.com/office/drawing/2014/main" id="{4701A537-F1DF-4A07-9A79-485A47CA431A}"/>
                </a:ext>
              </a:extLst>
            </p:cNvPr>
            <p:cNvSpPr txBox="1"/>
            <p:nvPr/>
          </p:nvSpPr>
          <p:spPr>
            <a:xfrm>
              <a:off x="5154581" y="3100002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26%</a:t>
              </a:r>
            </a:p>
          </p:txBody>
        </p:sp>
        <p:pic>
          <p:nvPicPr>
            <p:cNvPr id="85" name="Gráfico 84">
              <a:extLst>
                <a:ext uri="{FF2B5EF4-FFF2-40B4-BE49-F238E27FC236}">
                  <a16:creationId xmlns:a16="http://schemas.microsoft.com/office/drawing/2014/main" id="{898A1635-D274-4F91-A11E-478361D5E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0682" y="3160859"/>
              <a:ext cx="188925" cy="188925"/>
            </a:xfrm>
            <a:prstGeom prst="rect">
              <a:avLst/>
            </a:prstGeom>
          </p:spPr>
        </p:pic>
        <p:pic>
          <p:nvPicPr>
            <p:cNvPr id="86" name="Gráfico 85">
              <a:extLst>
                <a:ext uri="{FF2B5EF4-FFF2-40B4-BE49-F238E27FC236}">
                  <a16:creationId xmlns:a16="http://schemas.microsoft.com/office/drawing/2014/main" id="{E75C3C76-56B2-432F-BAC1-5478C4FB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8754" y="3159428"/>
              <a:ext cx="188925" cy="188925"/>
            </a:xfrm>
            <a:prstGeom prst="rect">
              <a:avLst/>
            </a:prstGeom>
          </p:spPr>
        </p:pic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9D55417D-7CC9-43C2-8D55-9C67EED6565F}"/>
                </a:ext>
              </a:extLst>
            </p:cNvPr>
            <p:cNvSpPr/>
            <p:nvPr/>
          </p:nvSpPr>
          <p:spPr>
            <a:xfrm>
              <a:off x="5989927" y="2874219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Dinero (entorno)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89" name="Conector recto 88">
              <a:extLst>
                <a:ext uri="{FF2B5EF4-FFF2-40B4-BE49-F238E27FC236}">
                  <a16:creationId xmlns:a16="http://schemas.microsoft.com/office/drawing/2014/main" id="{51B241B3-8E2C-48FC-B0FE-3347E6798814}"/>
                </a:ext>
              </a:extLst>
            </p:cNvPr>
            <p:cNvCxnSpPr>
              <a:cxnSpLocks/>
            </p:cNvCxnSpPr>
            <p:nvPr/>
          </p:nvCxnSpPr>
          <p:spPr>
            <a:xfrm>
              <a:off x="6135365" y="3120440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aixaDeTexto 1">
              <a:extLst>
                <a:ext uri="{FF2B5EF4-FFF2-40B4-BE49-F238E27FC236}">
                  <a16:creationId xmlns:a16="http://schemas.microsoft.com/office/drawing/2014/main" id="{D5F17A43-0B31-42B9-B6AB-B90620E71161}"/>
                </a:ext>
              </a:extLst>
            </p:cNvPr>
            <p:cNvSpPr txBox="1"/>
            <p:nvPr/>
          </p:nvSpPr>
          <p:spPr>
            <a:xfrm>
              <a:off x="6251192" y="3100002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61%</a:t>
              </a:r>
            </a:p>
          </p:txBody>
        </p:sp>
        <p:sp>
          <p:nvSpPr>
            <p:cNvPr id="92" name="CaixaDeTexto 1">
              <a:extLst>
                <a:ext uri="{FF2B5EF4-FFF2-40B4-BE49-F238E27FC236}">
                  <a16:creationId xmlns:a16="http://schemas.microsoft.com/office/drawing/2014/main" id="{392A39DC-FD4A-4F05-82C1-23F88089A3FC}"/>
                </a:ext>
              </a:extLst>
            </p:cNvPr>
            <p:cNvSpPr txBox="1"/>
            <p:nvPr/>
          </p:nvSpPr>
          <p:spPr>
            <a:xfrm>
              <a:off x="6899264" y="3100002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56%</a:t>
              </a:r>
            </a:p>
          </p:txBody>
        </p:sp>
        <p:pic>
          <p:nvPicPr>
            <p:cNvPr id="93" name="Gráfico 92">
              <a:extLst>
                <a:ext uri="{FF2B5EF4-FFF2-40B4-BE49-F238E27FC236}">
                  <a16:creationId xmlns:a16="http://schemas.microsoft.com/office/drawing/2014/main" id="{BA843CA6-B880-4BBA-BF35-BDF0EF6E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5365" y="3160859"/>
              <a:ext cx="188925" cy="188925"/>
            </a:xfrm>
            <a:prstGeom prst="rect">
              <a:avLst/>
            </a:prstGeom>
          </p:spPr>
        </p:pic>
        <p:pic>
          <p:nvPicPr>
            <p:cNvPr id="94" name="Gráfico 93">
              <a:extLst>
                <a:ext uri="{FF2B5EF4-FFF2-40B4-BE49-F238E27FC236}">
                  <a16:creationId xmlns:a16="http://schemas.microsoft.com/office/drawing/2014/main" id="{C966275F-B92E-4C60-8AD2-9C0C8A18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3437" y="3159428"/>
              <a:ext cx="188925" cy="188925"/>
            </a:xfrm>
            <a:prstGeom prst="rect">
              <a:avLst/>
            </a:prstGeom>
          </p:spPr>
        </p:pic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E9DB753C-886E-4B4D-958C-2104459B18ED}"/>
              </a:ext>
            </a:extLst>
          </p:cNvPr>
          <p:cNvGrpSpPr/>
          <p:nvPr/>
        </p:nvGrpSpPr>
        <p:grpSpPr>
          <a:xfrm>
            <a:off x="4840461" y="3612939"/>
            <a:ext cx="3417358" cy="533560"/>
            <a:chOff x="4159588" y="3387220"/>
            <a:chExt cx="3417358" cy="533560"/>
          </a:xfrm>
        </p:grpSpPr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id="{541C3911-E344-4A9D-B244-FFB8359E94A5}"/>
                </a:ext>
              </a:extLst>
            </p:cNvPr>
            <p:cNvSpPr/>
            <p:nvPr/>
          </p:nvSpPr>
          <p:spPr>
            <a:xfrm>
              <a:off x="4159588" y="3387220"/>
              <a:ext cx="175833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Pruebas detección cáncer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97" name="Conector recto 96">
              <a:extLst>
                <a:ext uri="{FF2B5EF4-FFF2-40B4-BE49-F238E27FC236}">
                  <a16:creationId xmlns:a16="http://schemas.microsoft.com/office/drawing/2014/main" id="{0967F33D-14D4-4306-9405-443F020358CA}"/>
                </a:ext>
              </a:extLst>
            </p:cNvPr>
            <p:cNvCxnSpPr>
              <a:cxnSpLocks/>
            </p:cNvCxnSpPr>
            <p:nvPr/>
          </p:nvCxnSpPr>
          <p:spPr>
            <a:xfrm>
              <a:off x="4390682" y="3633441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CaixaDeTexto 1">
              <a:extLst>
                <a:ext uri="{FF2B5EF4-FFF2-40B4-BE49-F238E27FC236}">
                  <a16:creationId xmlns:a16="http://schemas.microsoft.com/office/drawing/2014/main" id="{56E3425A-0CE1-47C1-BEF1-9D490C5D1299}"/>
                </a:ext>
              </a:extLst>
            </p:cNvPr>
            <p:cNvSpPr txBox="1"/>
            <p:nvPr/>
          </p:nvSpPr>
          <p:spPr>
            <a:xfrm>
              <a:off x="4506509" y="3613003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29%</a:t>
              </a:r>
            </a:p>
          </p:txBody>
        </p:sp>
        <p:sp>
          <p:nvSpPr>
            <p:cNvPr id="100" name="CaixaDeTexto 1">
              <a:extLst>
                <a:ext uri="{FF2B5EF4-FFF2-40B4-BE49-F238E27FC236}">
                  <a16:creationId xmlns:a16="http://schemas.microsoft.com/office/drawing/2014/main" id="{B5439BBD-32F5-4A98-B303-6967CCB84B57}"/>
                </a:ext>
              </a:extLst>
            </p:cNvPr>
            <p:cNvSpPr txBox="1"/>
            <p:nvPr/>
          </p:nvSpPr>
          <p:spPr>
            <a:xfrm>
              <a:off x="5154581" y="3613003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14%</a:t>
              </a:r>
            </a:p>
          </p:txBody>
        </p:sp>
        <p:pic>
          <p:nvPicPr>
            <p:cNvPr id="101" name="Gráfico 100">
              <a:extLst>
                <a:ext uri="{FF2B5EF4-FFF2-40B4-BE49-F238E27FC236}">
                  <a16:creationId xmlns:a16="http://schemas.microsoft.com/office/drawing/2014/main" id="{7806E85E-CA12-4EE3-9152-76D311E4B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0682" y="3673860"/>
              <a:ext cx="188925" cy="188925"/>
            </a:xfrm>
            <a:prstGeom prst="rect">
              <a:avLst/>
            </a:prstGeom>
          </p:spPr>
        </p:pic>
        <p:pic>
          <p:nvPicPr>
            <p:cNvPr id="102" name="Gráfico 101">
              <a:extLst>
                <a:ext uri="{FF2B5EF4-FFF2-40B4-BE49-F238E27FC236}">
                  <a16:creationId xmlns:a16="http://schemas.microsoft.com/office/drawing/2014/main" id="{79F8AE99-F9FF-4C47-B444-6A106A6CE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8754" y="3672429"/>
              <a:ext cx="188925" cy="188925"/>
            </a:xfrm>
            <a:prstGeom prst="rect">
              <a:avLst/>
            </a:prstGeom>
          </p:spPr>
        </p:pic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7D3F148C-0CB1-4509-9F12-5AA94E7A2C69}"/>
                </a:ext>
              </a:extLst>
            </p:cNvPr>
            <p:cNvSpPr/>
            <p:nvPr/>
          </p:nvSpPr>
          <p:spPr>
            <a:xfrm>
              <a:off x="5989927" y="3387220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Consumo de alcohol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105" name="Conector recto 104">
              <a:extLst>
                <a:ext uri="{FF2B5EF4-FFF2-40B4-BE49-F238E27FC236}">
                  <a16:creationId xmlns:a16="http://schemas.microsoft.com/office/drawing/2014/main" id="{C141FD09-E9AD-4CDF-B2CA-1CBF54A12E3B}"/>
                </a:ext>
              </a:extLst>
            </p:cNvPr>
            <p:cNvCxnSpPr>
              <a:cxnSpLocks/>
            </p:cNvCxnSpPr>
            <p:nvPr/>
          </p:nvCxnSpPr>
          <p:spPr>
            <a:xfrm>
              <a:off x="6135365" y="3633441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CaixaDeTexto 1">
              <a:extLst>
                <a:ext uri="{FF2B5EF4-FFF2-40B4-BE49-F238E27FC236}">
                  <a16:creationId xmlns:a16="http://schemas.microsoft.com/office/drawing/2014/main" id="{B99B206C-8A48-4EB4-95AB-2EC2B51A155E}"/>
                </a:ext>
              </a:extLst>
            </p:cNvPr>
            <p:cNvSpPr txBox="1"/>
            <p:nvPr/>
          </p:nvSpPr>
          <p:spPr>
            <a:xfrm>
              <a:off x="6251192" y="3613003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87%</a:t>
              </a:r>
            </a:p>
          </p:txBody>
        </p:sp>
        <p:sp>
          <p:nvSpPr>
            <p:cNvPr id="108" name="CaixaDeTexto 1">
              <a:extLst>
                <a:ext uri="{FF2B5EF4-FFF2-40B4-BE49-F238E27FC236}">
                  <a16:creationId xmlns:a16="http://schemas.microsoft.com/office/drawing/2014/main" id="{32177B4D-8504-46F3-871F-DA48892EC621}"/>
                </a:ext>
              </a:extLst>
            </p:cNvPr>
            <p:cNvSpPr txBox="1"/>
            <p:nvPr/>
          </p:nvSpPr>
          <p:spPr>
            <a:xfrm>
              <a:off x="6899264" y="3613003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84%</a:t>
              </a:r>
            </a:p>
          </p:txBody>
        </p:sp>
        <p:pic>
          <p:nvPicPr>
            <p:cNvPr id="109" name="Gráfico 108">
              <a:extLst>
                <a:ext uri="{FF2B5EF4-FFF2-40B4-BE49-F238E27FC236}">
                  <a16:creationId xmlns:a16="http://schemas.microsoft.com/office/drawing/2014/main" id="{6646A933-BE4E-46B5-8F9D-98E30C890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5365" y="3673860"/>
              <a:ext cx="188925" cy="188925"/>
            </a:xfrm>
            <a:prstGeom prst="rect">
              <a:avLst/>
            </a:prstGeom>
          </p:spPr>
        </p:pic>
        <p:pic>
          <p:nvPicPr>
            <p:cNvPr id="110" name="Gráfico 109">
              <a:extLst>
                <a:ext uri="{FF2B5EF4-FFF2-40B4-BE49-F238E27FC236}">
                  <a16:creationId xmlns:a16="http://schemas.microsoft.com/office/drawing/2014/main" id="{DA459597-6DCB-498C-98A9-06F26E10A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3437" y="3672429"/>
              <a:ext cx="188925" cy="188925"/>
            </a:xfrm>
            <a:prstGeom prst="rect">
              <a:avLst/>
            </a:prstGeom>
          </p:spPr>
        </p:pic>
      </p:grp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B753A584-937E-43B0-B76C-AC5519A52FA2}"/>
              </a:ext>
            </a:extLst>
          </p:cNvPr>
          <p:cNvGrpSpPr/>
          <p:nvPr/>
        </p:nvGrpSpPr>
        <p:grpSpPr>
          <a:xfrm>
            <a:off x="4926117" y="4231507"/>
            <a:ext cx="3331702" cy="533560"/>
            <a:chOff x="4245244" y="3898765"/>
            <a:chExt cx="3331702" cy="533560"/>
          </a:xfrm>
        </p:grpSpPr>
        <p:sp>
          <p:nvSpPr>
            <p:cNvPr id="112" name="Rectángulo 111">
              <a:extLst>
                <a:ext uri="{FF2B5EF4-FFF2-40B4-BE49-F238E27FC236}">
                  <a16:creationId xmlns:a16="http://schemas.microsoft.com/office/drawing/2014/main" id="{36B623F3-0587-4CFB-B456-BA4F718A90FE}"/>
                </a:ext>
              </a:extLst>
            </p:cNvPr>
            <p:cNvSpPr/>
            <p:nvPr/>
          </p:nvSpPr>
          <p:spPr>
            <a:xfrm>
              <a:off x="4245244" y="3898765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No fumadores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3AA63166-7D9C-44FD-A584-5A06480A21DA}"/>
                </a:ext>
              </a:extLst>
            </p:cNvPr>
            <p:cNvCxnSpPr>
              <a:cxnSpLocks/>
            </p:cNvCxnSpPr>
            <p:nvPr/>
          </p:nvCxnSpPr>
          <p:spPr>
            <a:xfrm>
              <a:off x="4390682" y="4144986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aixaDeTexto 1">
              <a:extLst>
                <a:ext uri="{FF2B5EF4-FFF2-40B4-BE49-F238E27FC236}">
                  <a16:creationId xmlns:a16="http://schemas.microsoft.com/office/drawing/2014/main" id="{1EA6E015-A18F-42B5-83CD-340D0548251F}"/>
                </a:ext>
              </a:extLst>
            </p:cNvPr>
            <p:cNvSpPr txBox="1"/>
            <p:nvPr/>
          </p:nvSpPr>
          <p:spPr>
            <a:xfrm>
              <a:off x="4506509" y="4124548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57%</a:t>
              </a:r>
            </a:p>
          </p:txBody>
        </p:sp>
        <p:sp>
          <p:nvSpPr>
            <p:cNvPr id="116" name="CaixaDeTexto 1">
              <a:extLst>
                <a:ext uri="{FF2B5EF4-FFF2-40B4-BE49-F238E27FC236}">
                  <a16:creationId xmlns:a16="http://schemas.microsoft.com/office/drawing/2014/main" id="{857D4184-B32C-4BD9-A64D-A961DCDCE4DF}"/>
                </a:ext>
              </a:extLst>
            </p:cNvPr>
            <p:cNvSpPr txBox="1"/>
            <p:nvPr/>
          </p:nvSpPr>
          <p:spPr>
            <a:xfrm>
              <a:off x="5154581" y="4124548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45%</a:t>
              </a:r>
            </a:p>
          </p:txBody>
        </p:sp>
        <p:pic>
          <p:nvPicPr>
            <p:cNvPr id="117" name="Gráfico 116">
              <a:extLst>
                <a:ext uri="{FF2B5EF4-FFF2-40B4-BE49-F238E27FC236}">
                  <a16:creationId xmlns:a16="http://schemas.microsoft.com/office/drawing/2014/main" id="{C17515CC-2951-4B07-B2C7-FA05165B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0682" y="4185405"/>
              <a:ext cx="188925" cy="188925"/>
            </a:xfrm>
            <a:prstGeom prst="rect">
              <a:avLst/>
            </a:prstGeom>
          </p:spPr>
        </p:pic>
        <p:pic>
          <p:nvPicPr>
            <p:cNvPr id="118" name="Gráfico 117">
              <a:extLst>
                <a:ext uri="{FF2B5EF4-FFF2-40B4-BE49-F238E27FC236}">
                  <a16:creationId xmlns:a16="http://schemas.microsoft.com/office/drawing/2014/main" id="{C3DB6E7C-C5AD-4990-B0BA-9CB53A371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8754" y="4183974"/>
              <a:ext cx="188925" cy="188925"/>
            </a:xfrm>
            <a:prstGeom prst="rect">
              <a:avLst/>
            </a:prstGeom>
          </p:spPr>
        </p:pic>
        <p:sp>
          <p:nvSpPr>
            <p:cNvPr id="120" name="Rectángulo 119">
              <a:extLst>
                <a:ext uri="{FF2B5EF4-FFF2-40B4-BE49-F238E27FC236}">
                  <a16:creationId xmlns:a16="http://schemas.microsoft.com/office/drawing/2014/main" id="{D6BF9227-E06D-4B7E-90F1-577C99C5DDD1}"/>
                </a:ext>
              </a:extLst>
            </p:cNvPr>
            <p:cNvSpPr/>
            <p:nvPr/>
          </p:nvSpPr>
          <p:spPr>
            <a:xfrm>
              <a:off x="5989927" y="3898765"/>
              <a:ext cx="158701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685BC7"/>
                  </a:solidFill>
                  <a:latin typeface="GT Walsheim Pro" panose="00000500000000000000" pitchFamily="2" charset="0"/>
                </a:rPr>
                <a:t>Vacunación</a:t>
              </a:r>
              <a:endParaRPr lang="es-ES" sz="1000" dirty="0">
                <a:solidFill>
                  <a:srgbClr val="685BC7"/>
                </a:solidFill>
                <a:latin typeface="GT Walsheim Pro" panose="00000500000000000000" pitchFamily="2" charset="0"/>
              </a:endParaRPr>
            </a:p>
          </p:txBody>
        </p: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D29AFD52-D68E-4D1C-8327-D33F46D40FDE}"/>
                </a:ext>
              </a:extLst>
            </p:cNvPr>
            <p:cNvCxnSpPr>
              <a:cxnSpLocks/>
            </p:cNvCxnSpPr>
            <p:nvPr/>
          </p:nvCxnSpPr>
          <p:spPr>
            <a:xfrm>
              <a:off x="6135365" y="4144986"/>
              <a:ext cx="1269045" cy="0"/>
            </a:xfrm>
            <a:prstGeom prst="line">
              <a:avLst/>
            </a:prstGeom>
            <a:ln w="19050">
              <a:solidFill>
                <a:srgbClr val="685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aixaDeTexto 1">
              <a:extLst>
                <a:ext uri="{FF2B5EF4-FFF2-40B4-BE49-F238E27FC236}">
                  <a16:creationId xmlns:a16="http://schemas.microsoft.com/office/drawing/2014/main" id="{BBB750E6-95B9-4B42-BFE7-9A04BFAC332F}"/>
                </a:ext>
              </a:extLst>
            </p:cNvPr>
            <p:cNvSpPr txBox="1"/>
            <p:nvPr/>
          </p:nvSpPr>
          <p:spPr>
            <a:xfrm>
              <a:off x="6251192" y="4124548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3CDBC0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71%</a:t>
              </a:r>
            </a:p>
          </p:txBody>
        </p:sp>
        <p:sp>
          <p:nvSpPr>
            <p:cNvPr id="124" name="CaixaDeTexto 1">
              <a:extLst>
                <a:ext uri="{FF2B5EF4-FFF2-40B4-BE49-F238E27FC236}">
                  <a16:creationId xmlns:a16="http://schemas.microsoft.com/office/drawing/2014/main" id="{41D5D39B-00F5-4A98-B1B4-72CF1E079813}"/>
                </a:ext>
              </a:extLst>
            </p:cNvPr>
            <p:cNvSpPr txBox="1"/>
            <p:nvPr/>
          </p:nvSpPr>
          <p:spPr>
            <a:xfrm>
              <a:off x="6899264" y="4124548"/>
              <a:ext cx="57715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s-ES" sz="1400" b="1" dirty="0">
                  <a:solidFill>
                    <a:srgbClr val="E0457B"/>
                  </a:solidFill>
                  <a:latin typeface="GT Walsheim Pro Bold" panose="00000800000000000000" pitchFamily="2" charset="0"/>
                  <a:ea typeface="Verdana" panose="020B0604030504040204" pitchFamily="34" charset="0"/>
                </a:rPr>
                <a:t>75%</a:t>
              </a:r>
            </a:p>
          </p:txBody>
        </p:sp>
        <p:pic>
          <p:nvPicPr>
            <p:cNvPr id="125" name="Gráfico 124">
              <a:extLst>
                <a:ext uri="{FF2B5EF4-FFF2-40B4-BE49-F238E27FC236}">
                  <a16:creationId xmlns:a16="http://schemas.microsoft.com/office/drawing/2014/main" id="{7309D3A8-2BDB-4509-AD9D-7726A5F2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5365" y="4185405"/>
              <a:ext cx="188925" cy="188925"/>
            </a:xfrm>
            <a:prstGeom prst="rect">
              <a:avLst/>
            </a:prstGeom>
          </p:spPr>
        </p:pic>
        <p:pic>
          <p:nvPicPr>
            <p:cNvPr id="126" name="Gráfico 125">
              <a:extLst>
                <a:ext uri="{FF2B5EF4-FFF2-40B4-BE49-F238E27FC236}">
                  <a16:creationId xmlns:a16="http://schemas.microsoft.com/office/drawing/2014/main" id="{4713454A-806F-4CF1-A1D1-D67FCD144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3437" y="4183974"/>
              <a:ext cx="188925" cy="188925"/>
            </a:xfrm>
            <a:prstGeom prst="rect">
              <a:avLst/>
            </a:prstGeom>
          </p:spPr>
        </p:pic>
      </p:grpSp>
      <p:grpSp>
        <p:nvGrpSpPr>
          <p:cNvPr id="139" name="Grupo 138">
            <a:extLst>
              <a:ext uri="{FF2B5EF4-FFF2-40B4-BE49-F238E27FC236}">
                <a16:creationId xmlns:a16="http://schemas.microsoft.com/office/drawing/2014/main" id="{4F84A7CF-1F3A-4FEE-BCEB-44408237FA9D}"/>
              </a:ext>
            </a:extLst>
          </p:cNvPr>
          <p:cNvGrpSpPr/>
          <p:nvPr/>
        </p:nvGrpSpPr>
        <p:grpSpPr>
          <a:xfrm>
            <a:off x="701192" y="2303704"/>
            <a:ext cx="3534840" cy="2068241"/>
            <a:chOff x="701192" y="2303704"/>
            <a:chExt cx="3081114" cy="1802765"/>
          </a:xfrm>
        </p:grpSpPr>
        <p:pic>
          <p:nvPicPr>
            <p:cNvPr id="136" name="Gráfico 135">
              <a:extLst>
                <a:ext uri="{FF2B5EF4-FFF2-40B4-BE49-F238E27FC236}">
                  <a16:creationId xmlns:a16="http://schemas.microsoft.com/office/drawing/2014/main" id="{0ED2CEC1-2D44-4C4F-A00C-E284A746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1192" y="2303704"/>
              <a:ext cx="1579145" cy="1802765"/>
            </a:xfrm>
            <a:prstGeom prst="rect">
              <a:avLst/>
            </a:prstGeom>
          </p:spPr>
        </p:pic>
        <p:pic>
          <p:nvPicPr>
            <p:cNvPr id="138" name="Gráfico 137">
              <a:extLst>
                <a:ext uri="{FF2B5EF4-FFF2-40B4-BE49-F238E27FC236}">
                  <a16:creationId xmlns:a16="http://schemas.microsoft.com/office/drawing/2014/main" id="{FE5C4F3C-D3F1-4195-94C7-44B3D239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35063" y="2303704"/>
              <a:ext cx="1347243" cy="180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31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8714F816-C5F0-407E-9968-7C4AD5B4C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37197"/>
            <a:ext cx="6255668" cy="22383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098142-9244-4247-AFD9-0771ADCB304A}"/>
              </a:ext>
            </a:extLst>
          </p:cNvPr>
          <p:cNvSpPr txBox="1">
            <a:spLocks/>
          </p:cNvSpPr>
          <p:nvPr/>
        </p:nvSpPr>
        <p:spPr bwMode="auto">
          <a:xfrm>
            <a:off x="250826" y="753956"/>
            <a:ext cx="4681214" cy="97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Objetivo del estudio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y metodología</a:t>
            </a:r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5E288C5B-8A18-46C5-B4DB-044C0C27485D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FC3CF1A-8917-4B6C-8B30-739447D89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177" y="354815"/>
            <a:ext cx="4430055" cy="480399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A614367-AF6D-49D4-A7F6-D209E06284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6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4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0D22725B-35D2-452A-AA55-7BD5D308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37196"/>
            <a:ext cx="6255668" cy="22383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098142-9244-4247-AFD9-0771ADCB304A}"/>
              </a:ext>
            </a:extLst>
          </p:cNvPr>
          <p:cNvSpPr txBox="1">
            <a:spLocks/>
          </p:cNvSpPr>
          <p:nvPr/>
        </p:nvSpPr>
        <p:spPr bwMode="auto">
          <a:xfrm>
            <a:off x="328910" y="363413"/>
            <a:ext cx="3086906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Conclusiones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B34AFD7-63C6-48B8-B4AC-7648B1CD1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24549"/>
            <a:ext cx="1133477" cy="46020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25C04A9-66D2-4D4A-B6F8-BDC98EE46413}"/>
              </a:ext>
            </a:extLst>
          </p:cNvPr>
          <p:cNvSpPr/>
          <p:nvPr/>
        </p:nvSpPr>
        <p:spPr>
          <a:xfrm>
            <a:off x="8604448" y="4654653"/>
            <a:ext cx="360040" cy="365369"/>
          </a:xfrm>
          <a:prstGeom prst="rect">
            <a:avLst/>
          </a:prstGeom>
          <a:solidFill>
            <a:srgbClr val="E0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5E288C5B-8A18-46C5-B4DB-044C0C27485D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F6B425-B63E-4EF9-B11C-297C7B03B6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472" y="0"/>
            <a:ext cx="42433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7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32" name="8 CuadroTexto">
            <a:extLst>
              <a:ext uri="{FF2B5EF4-FFF2-40B4-BE49-F238E27FC236}">
                <a16:creationId xmlns:a16="http://schemas.microsoft.com/office/drawing/2014/main" id="{A3A8FBAC-F214-4E7A-A46F-70A70551A88F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9AA30215-C4DC-43B9-B885-3DC0C714629E}"/>
              </a:ext>
            </a:extLst>
          </p:cNvPr>
          <p:cNvSpPr txBox="1"/>
          <p:nvPr/>
        </p:nvSpPr>
        <p:spPr>
          <a:xfrm>
            <a:off x="250825" y="586863"/>
            <a:ext cx="4609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A modo de resumen…</a:t>
            </a:r>
            <a:endParaRPr lang="es-ES" sz="1800" b="1" dirty="0">
              <a:solidFill>
                <a:srgbClr val="E0457B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947AD72-65B0-423C-AED7-919217525F41}"/>
              </a:ext>
            </a:extLst>
          </p:cNvPr>
          <p:cNvCxnSpPr>
            <a:cxnSpLocks/>
          </p:cNvCxnSpPr>
          <p:nvPr/>
        </p:nvCxnSpPr>
        <p:spPr>
          <a:xfrm>
            <a:off x="2483768" y="1378852"/>
            <a:ext cx="0" cy="3281130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BD2532F-8FE5-4424-B702-C56DEE342432}"/>
              </a:ext>
            </a:extLst>
          </p:cNvPr>
          <p:cNvGrpSpPr/>
          <p:nvPr/>
        </p:nvGrpSpPr>
        <p:grpSpPr>
          <a:xfrm>
            <a:off x="275675" y="1350904"/>
            <a:ext cx="1908239" cy="749348"/>
            <a:chOff x="579045" y="1509024"/>
            <a:chExt cx="1908239" cy="749348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8099EDD5-6AEE-4640-8E75-4A603A729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9045" y="1509024"/>
              <a:ext cx="334694" cy="334694"/>
            </a:xfrm>
            <a:prstGeom prst="rect">
              <a:avLst/>
            </a:prstGeom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6313C030-C2D4-485F-9FA3-3E6138675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1600" y="1923678"/>
              <a:ext cx="334694" cy="334694"/>
            </a:xfrm>
            <a:prstGeom prst="rect">
              <a:avLst/>
            </a:prstGeom>
          </p:spPr>
        </p:pic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56FB08F2-3CF9-4C68-B462-1E3FA6795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600" y="1509024"/>
              <a:ext cx="334694" cy="334694"/>
            </a:xfrm>
            <a:prstGeom prst="rect">
              <a:avLst/>
            </a:prstGeom>
          </p:spPr>
        </p:pic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id="{CA32CDAD-46E3-4B14-A661-3A90B5FA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4155" y="1509024"/>
              <a:ext cx="334694" cy="334694"/>
            </a:xfrm>
            <a:prstGeom prst="rect">
              <a:avLst/>
            </a:prstGeom>
          </p:spPr>
        </p:pic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119737F2-A969-4C4E-A080-32E995B5C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56710" y="1509024"/>
              <a:ext cx="334694" cy="334694"/>
            </a:xfrm>
            <a:prstGeom prst="rect">
              <a:avLst/>
            </a:prstGeom>
          </p:spPr>
        </p:pic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A6662D88-9756-43FC-BB44-7D3E967D8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52590" y="1509024"/>
              <a:ext cx="334694" cy="334694"/>
            </a:xfrm>
            <a:prstGeom prst="rect">
              <a:avLst/>
            </a:prstGeom>
          </p:spPr>
        </p:pic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1F31747B-A936-4C84-A288-70E62948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9045" y="1921140"/>
              <a:ext cx="334694" cy="334694"/>
            </a:xfrm>
            <a:prstGeom prst="rect">
              <a:avLst/>
            </a:prstGeom>
          </p:spPr>
        </p:pic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B652CC88-A21A-4841-A39F-B11D47C83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64155" y="1923678"/>
              <a:ext cx="334694" cy="334694"/>
            </a:xfrm>
            <a:prstGeom prst="rect">
              <a:avLst/>
            </a:prstGeom>
          </p:spPr>
        </p:pic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4F0F59AB-254D-4BD2-84F6-705DE5F3E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56710" y="1923678"/>
              <a:ext cx="334694" cy="334694"/>
            </a:xfrm>
            <a:prstGeom prst="rect">
              <a:avLst/>
            </a:prstGeom>
          </p:spPr>
        </p:pic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B1C75BC4-B426-42FB-AA9C-F0A0AF34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49265" y="1923678"/>
              <a:ext cx="334694" cy="334694"/>
            </a:xfrm>
            <a:prstGeom prst="rect">
              <a:avLst/>
            </a:prstGeom>
          </p:spPr>
        </p:pic>
      </p:grpSp>
      <p:sp>
        <p:nvSpPr>
          <p:cNvPr id="46" name="CaixaDeTexto 1">
            <a:extLst>
              <a:ext uri="{FF2B5EF4-FFF2-40B4-BE49-F238E27FC236}">
                <a16:creationId xmlns:a16="http://schemas.microsoft.com/office/drawing/2014/main" id="{A6DCC352-9CE6-4676-A63B-6201F406149D}"/>
              </a:ext>
            </a:extLst>
          </p:cNvPr>
          <p:cNvSpPr txBox="1"/>
          <p:nvPr/>
        </p:nvSpPr>
        <p:spPr>
          <a:xfrm>
            <a:off x="235722" y="2269005"/>
            <a:ext cx="20889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6 de cada 10 personas evaluadas se ven más jóvenes. Un 15% se ven mayores</a:t>
            </a:r>
          </a:p>
          <a:p>
            <a:endParaRPr lang="es-ES" sz="1400" b="1" dirty="0">
              <a:solidFill>
                <a:srgbClr val="E0457B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  <a:p>
            <a:r>
              <a:rPr lang="es-ES" sz="14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4,5 años el promedio de años que los españoles se ven más jóvenes respecto a su edad cronológica. </a:t>
            </a:r>
          </a:p>
          <a:p>
            <a:endParaRPr lang="es-ES" sz="1400" b="1" dirty="0">
              <a:solidFill>
                <a:srgbClr val="E0457B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4840E49-EC19-4E3B-9B2A-DFF1F885B606}"/>
              </a:ext>
            </a:extLst>
          </p:cNvPr>
          <p:cNvSpPr txBox="1"/>
          <p:nvPr/>
        </p:nvSpPr>
        <p:spPr>
          <a:xfrm>
            <a:off x="6142130" y="1725578"/>
            <a:ext cx="2529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Se da por igual en ambos sexos y en todo el territorio nacional.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5CF1AA0-AEB2-45A5-9330-17236E8A8CA1}"/>
              </a:ext>
            </a:extLst>
          </p:cNvPr>
          <p:cNvSpPr txBox="1"/>
          <p:nvPr/>
        </p:nvSpPr>
        <p:spPr>
          <a:xfrm>
            <a:off x="5814172" y="3061655"/>
            <a:ext cx="3079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Los que se ven más jóvenes también se perciben con mejor salud, bienestar emocional, afecto o estrés.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69B32E0-9DB9-4EB1-BC51-3013A31FB11E}"/>
              </a:ext>
            </a:extLst>
          </p:cNvPr>
          <p:cNvSpPr/>
          <p:nvPr/>
        </p:nvSpPr>
        <p:spPr>
          <a:xfrm>
            <a:off x="2737253" y="2216401"/>
            <a:ext cx="1075429" cy="1075429"/>
          </a:xfrm>
          <a:prstGeom prst="ellipse">
            <a:avLst/>
          </a:prstGeom>
          <a:solidFill>
            <a:srgbClr val="FC9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F8E94D1-E9F7-4C8A-9F84-EB2EBB577371}"/>
              </a:ext>
            </a:extLst>
          </p:cNvPr>
          <p:cNvSpPr/>
          <p:nvPr/>
        </p:nvSpPr>
        <p:spPr>
          <a:xfrm>
            <a:off x="4201977" y="2216401"/>
            <a:ext cx="1075429" cy="1075429"/>
          </a:xfrm>
          <a:prstGeom prst="ellipse">
            <a:avLst/>
          </a:prstGeom>
          <a:solidFill>
            <a:srgbClr val="FC9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33A1F509-009E-4E29-BF8C-0ED8B71E02F0}"/>
              </a:ext>
            </a:extLst>
          </p:cNvPr>
          <p:cNvCxnSpPr>
            <a:cxnSpLocks/>
          </p:cNvCxnSpPr>
          <p:nvPr/>
        </p:nvCxnSpPr>
        <p:spPr>
          <a:xfrm>
            <a:off x="5545788" y="1378852"/>
            <a:ext cx="0" cy="3281130"/>
          </a:xfrm>
          <a:prstGeom prst="line">
            <a:avLst/>
          </a:prstGeom>
          <a:ln w="19050">
            <a:solidFill>
              <a:srgbClr val="333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FF23F97-B0E5-4E89-91A1-EAECF72D886E}"/>
              </a:ext>
            </a:extLst>
          </p:cNvPr>
          <p:cNvSpPr txBox="1"/>
          <p:nvPr/>
        </p:nvSpPr>
        <p:spPr>
          <a:xfrm>
            <a:off x="2616340" y="2288591"/>
            <a:ext cx="1317255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En los</a:t>
            </a:r>
          </a:p>
          <a:p>
            <a:pPr algn="ctr"/>
            <a:r>
              <a:rPr lang="es-ES" sz="40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50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D56E13B-16D4-4679-9A48-BF8090B300E6}"/>
              </a:ext>
            </a:extLst>
          </p:cNvPr>
          <p:cNvSpPr txBox="1"/>
          <p:nvPr/>
        </p:nvSpPr>
        <p:spPr>
          <a:xfrm>
            <a:off x="4073071" y="2288591"/>
            <a:ext cx="1317255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En los</a:t>
            </a:r>
          </a:p>
          <a:p>
            <a:pPr algn="ctr"/>
            <a:r>
              <a:rPr lang="es-ES" sz="40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70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ACBF75A-0185-4994-86E1-FAF8E27F9859}"/>
              </a:ext>
            </a:extLst>
          </p:cNvPr>
          <p:cNvSpPr txBox="1"/>
          <p:nvPr/>
        </p:nvSpPr>
        <p:spPr>
          <a:xfrm>
            <a:off x="2752150" y="1654027"/>
            <a:ext cx="2525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El gap crece conforme aumenta la edad: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2AE214E-DA96-4AEC-8F9C-419DC8943C5B}"/>
              </a:ext>
            </a:extLst>
          </p:cNvPr>
          <p:cNvSpPr txBox="1"/>
          <p:nvPr/>
        </p:nvSpPr>
        <p:spPr>
          <a:xfrm>
            <a:off x="2729260" y="3323265"/>
            <a:ext cx="10991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9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5 años</a:t>
            </a:r>
          </a:p>
          <a:p>
            <a:pPr algn="ctr"/>
            <a:r>
              <a:rPr lang="es-ES" sz="10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más jóvenes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F8AC1C7-9B05-4BD3-AACB-415AA528C4D1}"/>
              </a:ext>
            </a:extLst>
          </p:cNvPr>
          <p:cNvSpPr txBox="1"/>
          <p:nvPr/>
        </p:nvSpPr>
        <p:spPr>
          <a:xfrm>
            <a:off x="4190129" y="3323265"/>
            <a:ext cx="109912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9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10 años</a:t>
            </a:r>
          </a:p>
          <a:p>
            <a:pPr algn="ctr"/>
            <a:r>
              <a:rPr lang="es-ES" sz="1000" b="1" dirty="0">
                <a:solidFill>
                  <a:srgbClr val="E0457B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más jóvenes de media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327BB06-8223-4562-B2FE-6D89990F9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33536" y="1735632"/>
            <a:ext cx="245012" cy="469608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B03F4CE-C423-496A-B8EF-9E2D836BF2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27192" y="1735632"/>
            <a:ext cx="245012" cy="46960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21728C9-437A-4C4D-A699-0BA6CDE40E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8574" y="2498918"/>
            <a:ext cx="567586" cy="50622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250A819-D394-4FD4-91A4-DF3000CFC8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49499" y="2470867"/>
            <a:ext cx="429524" cy="50622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9D3FE58-8F78-44BD-9C8B-6347E12E1D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32362" y="2454464"/>
            <a:ext cx="539028" cy="5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2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8714F816-C5F0-407E-9968-7C4AD5B4C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37197"/>
            <a:ext cx="6255668" cy="22383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098142-9244-4247-AFD9-0771ADCB304A}"/>
              </a:ext>
            </a:extLst>
          </p:cNvPr>
          <p:cNvSpPr txBox="1">
            <a:spLocks/>
          </p:cNvSpPr>
          <p:nvPr/>
        </p:nvSpPr>
        <p:spPr bwMode="auto">
          <a:xfrm>
            <a:off x="250826" y="753956"/>
            <a:ext cx="4681214" cy="97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ca-ES" sz="36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¿Qué hacer para verse más joven?</a:t>
            </a:r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5E288C5B-8A18-46C5-B4DB-044C0C27485D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A614367-AF6D-49D4-A7F6-D209E06284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C62E2F0-5698-48FA-B077-3FD34AC27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2500"/>
            <a:ext cx="4032448" cy="50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3A37F441-F98E-4D57-BFEA-EFE19238759C}"/>
              </a:ext>
            </a:extLst>
          </p:cNvPr>
          <p:cNvSpPr/>
          <p:nvPr/>
        </p:nvSpPr>
        <p:spPr>
          <a:xfrm>
            <a:off x="337072" y="1219249"/>
            <a:ext cx="2802409" cy="5534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32" name="8 CuadroTexto">
            <a:extLst>
              <a:ext uri="{FF2B5EF4-FFF2-40B4-BE49-F238E27FC236}">
                <a16:creationId xmlns:a16="http://schemas.microsoft.com/office/drawing/2014/main" id="{A3A8FBAC-F214-4E7A-A46F-70A70551A88F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9AA30215-C4DC-43B9-B885-3DC0C714629E}"/>
              </a:ext>
            </a:extLst>
          </p:cNvPr>
          <p:cNvSpPr txBox="1"/>
          <p:nvPr/>
        </p:nvSpPr>
        <p:spPr>
          <a:xfrm>
            <a:off x="250826" y="454253"/>
            <a:ext cx="367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Recomendaciones</a:t>
            </a:r>
            <a:endParaRPr lang="es-ES" sz="1800" b="1" dirty="0">
              <a:solidFill>
                <a:srgbClr val="FF6900"/>
              </a:solidFill>
              <a:latin typeface="GT Walsheim Pro Bold" panose="000008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AD13EF5F-FAA3-48B3-BC01-21EF41465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992" y="1356509"/>
            <a:ext cx="329623" cy="278912"/>
          </a:xfrm>
          <a:prstGeom prst="rect">
            <a:avLst/>
          </a:prstGeom>
        </p:spPr>
      </p:pic>
      <p:sp>
        <p:nvSpPr>
          <p:cNvPr id="51" name="CaixaDeTexto 1">
            <a:extLst>
              <a:ext uri="{FF2B5EF4-FFF2-40B4-BE49-F238E27FC236}">
                <a16:creationId xmlns:a16="http://schemas.microsoft.com/office/drawing/2014/main" id="{933B95EA-11B7-4869-9181-40B9AA5B546E}"/>
              </a:ext>
            </a:extLst>
          </p:cNvPr>
          <p:cNvSpPr txBox="1"/>
          <p:nvPr/>
        </p:nvSpPr>
        <p:spPr>
          <a:xfrm>
            <a:off x="881351" y="1231151"/>
            <a:ext cx="225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Lo que hacen los que se sienten más jóvenes.</a:t>
            </a:r>
          </a:p>
        </p:txBody>
      </p:sp>
      <p:sp>
        <p:nvSpPr>
          <p:cNvPr id="64" name="CaixaDeTexto 1">
            <a:extLst>
              <a:ext uri="{FF2B5EF4-FFF2-40B4-BE49-F238E27FC236}">
                <a16:creationId xmlns:a16="http://schemas.microsoft.com/office/drawing/2014/main" id="{1259A7D7-268B-414C-9B3B-B9575AD50D3A}"/>
              </a:ext>
            </a:extLst>
          </p:cNvPr>
          <p:cNvSpPr txBox="1"/>
          <p:nvPr/>
        </p:nvSpPr>
        <p:spPr>
          <a:xfrm>
            <a:off x="246137" y="1894337"/>
            <a:ext cx="3164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En este grupo, y con diferencias estadísticamente significativas respecto a los que se ven mayores, son más los que: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78CB263-7A96-4B1E-A02E-7D3BC61C1AF8}"/>
              </a:ext>
            </a:extLst>
          </p:cNvPr>
          <p:cNvGrpSpPr/>
          <p:nvPr/>
        </p:nvGrpSpPr>
        <p:grpSpPr>
          <a:xfrm>
            <a:off x="4352570" y="1514683"/>
            <a:ext cx="2090008" cy="578242"/>
            <a:chOff x="4734893" y="1426586"/>
            <a:chExt cx="2090008" cy="578242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13A68D3-F025-463B-A4AB-21FC129409DF}"/>
                </a:ext>
              </a:extLst>
            </p:cNvPr>
            <p:cNvSpPr/>
            <p:nvPr/>
          </p:nvSpPr>
          <p:spPr>
            <a:xfrm>
              <a:off x="4769066" y="1426586"/>
              <a:ext cx="2055835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Comen sano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79075876-02C7-445A-B6BD-8C8317F17CF1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1" name="CaixaDeTexto 1">
                <a:extLst>
                  <a:ext uri="{FF2B5EF4-FFF2-40B4-BE49-F238E27FC236}">
                    <a16:creationId xmlns:a16="http://schemas.microsoft.com/office/drawing/2014/main" id="{0A650601-8FFE-4D22-8964-348C1407B07C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+27%</a:t>
                </a:r>
              </a:p>
            </p:txBody>
          </p:sp>
          <p:cxnSp>
            <p:nvCxnSpPr>
              <p:cNvPr id="83" name="Conector recto 82">
                <a:extLst>
                  <a:ext uri="{FF2B5EF4-FFF2-40B4-BE49-F238E27FC236}">
                    <a16:creationId xmlns:a16="http://schemas.microsoft.com/office/drawing/2014/main" id="{A98EF9E6-2AE9-4703-B942-B66CC0AB3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CaixaDeTexto 1">
                <a:extLst>
                  <a:ext uri="{FF2B5EF4-FFF2-40B4-BE49-F238E27FC236}">
                    <a16:creationId xmlns:a16="http://schemas.microsoft.com/office/drawing/2014/main" id="{B152608F-A77F-4584-ADF8-0D5EA0884DD7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18 vs 10</a:t>
                </a:r>
              </a:p>
            </p:txBody>
          </p:sp>
        </p:grp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id="{9BD377AD-FDBC-4EF8-92B4-84EC2021EA5E}"/>
              </a:ext>
            </a:extLst>
          </p:cNvPr>
          <p:cNvGrpSpPr/>
          <p:nvPr/>
        </p:nvGrpSpPr>
        <p:grpSpPr>
          <a:xfrm>
            <a:off x="6730464" y="1514683"/>
            <a:ext cx="2090008" cy="578242"/>
            <a:chOff x="4734893" y="1426586"/>
            <a:chExt cx="2090008" cy="578242"/>
          </a:xfrm>
        </p:grpSpPr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93FFCB15-B7F6-4EB1-A25A-F2C3E6CF9F0B}"/>
                </a:ext>
              </a:extLst>
            </p:cNvPr>
            <p:cNvSpPr/>
            <p:nvPr/>
          </p:nvSpPr>
          <p:spPr>
            <a:xfrm>
              <a:off x="4769066" y="1426586"/>
              <a:ext cx="2055835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Ejercicio 2-3/</a:t>
              </a:r>
              <a:r>
                <a:rPr lang="es-ES" sz="2000" dirty="0" err="1">
                  <a:latin typeface="GT Walsheim Pro" panose="00000500000000000000" pitchFamily="2" charset="0"/>
                </a:rPr>
                <a:t>sem</a:t>
              </a:r>
              <a:endParaRPr lang="es-ES" sz="2000" dirty="0">
                <a:latin typeface="GT Walsheim Pro" panose="00000500000000000000" pitchFamily="2" charset="0"/>
              </a:endParaRPr>
            </a:p>
          </p:txBody>
        </p: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FB49D8B9-1721-4A16-9F8B-DAE35D6389AE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02" name="CaixaDeTexto 1">
                <a:extLst>
                  <a:ext uri="{FF2B5EF4-FFF2-40B4-BE49-F238E27FC236}">
                    <a16:creationId xmlns:a16="http://schemas.microsoft.com/office/drawing/2014/main" id="{43C3B3D0-38A2-41AA-B529-823B977E99F7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+22%</a:t>
                </a:r>
              </a:p>
            </p:txBody>
          </p:sp>
          <p:cxnSp>
            <p:nvCxnSpPr>
              <p:cNvPr id="106" name="Conector recto 105">
                <a:extLst>
                  <a:ext uri="{FF2B5EF4-FFF2-40B4-BE49-F238E27FC236}">
                    <a16:creationId xmlns:a16="http://schemas.microsoft.com/office/drawing/2014/main" id="{DFF1C9E9-0D79-49AC-BC0A-BF133123A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CaixaDeTexto 1">
                <a:extLst>
                  <a:ext uri="{FF2B5EF4-FFF2-40B4-BE49-F238E27FC236}">
                    <a16:creationId xmlns:a16="http://schemas.microsoft.com/office/drawing/2014/main" id="{F38A7EA2-65CD-41E2-801F-B650B0E7B3A3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16 vs 10</a:t>
                </a:r>
              </a:p>
            </p:txBody>
          </p:sp>
        </p:grpSp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7C8E272D-785C-406F-98C7-8EB9A23C5E08}"/>
              </a:ext>
            </a:extLst>
          </p:cNvPr>
          <p:cNvGrpSpPr/>
          <p:nvPr/>
        </p:nvGrpSpPr>
        <p:grpSpPr>
          <a:xfrm>
            <a:off x="4352570" y="2131703"/>
            <a:ext cx="2090008" cy="578242"/>
            <a:chOff x="4734893" y="1426586"/>
            <a:chExt cx="2090008" cy="578242"/>
          </a:xfrm>
        </p:grpSpPr>
        <p:sp>
          <p:nvSpPr>
            <p:cNvPr id="117" name="Rectángulo 116">
              <a:extLst>
                <a:ext uri="{FF2B5EF4-FFF2-40B4-BE49-F238E27FC236}">
                  <a16:creationId xmlns:a16="http://schemas.microsoft.com/office/drawing/2014/main" id="{F9AD2A16-7E18-4E2A-9A70-130F7D6C01EE}"/>
                </a:ext>
              </a:extLst>
            </p:cNvPr>
            <p:cNvSpPr/>
            <p:nvPr/>
          </p:nvSpPr>
          <p:spPr>
            <a:xfrm>
              <a:off x="4769066" y="1426586"/>
              <a:ext cx="2055835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Socializan</a:t>
              </a:r>
            </a:p>
          </p:txBody>
        </p:sp>
        <p:grpSp>
          <p:nvGrpSpPr>
            <p:cNvPr id="118" name="Grupo 117">
              <a:extLst>
                <a:ext uri="{FF2B5EF4-FFF2-40B4-BE49-F238E27FC236}">
                  <a16:creationId xmlns:a16="http://schemas.microsoft.com/office/drawing/2014/main" id="{1C5E7319-4A2C-4C89-B3BA-5A072FB4C7EC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19" name="CaixaDeTexto 1">
                <a:extLst>
                  <a:ext uri="{FF2B5EF4-FFF2-40B4-BE49-F238E27FC236}">
                    <a16:creationId xmlns:a16="http://schemas.microsoft.com/office/drawing/2014/main" id="{F832BB6E-65FC-4039-ABB8-33E5C8AEA82F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+18%</a:t>
                </a:r>
              </a:p>
            </p:txBody>
          </p:sp>
          <p:cxnSp>
            <p:nvCxnSpPr>
              <p:cNvPr id="120" name="Conector recto 119">
                <a:extLst>
                  <a:ext uri="{FF2B5EF4-FFF2-40B4-BE49-F238E27FC236}">
                    <a16:creationId xmlns:a16="http://schemas.microsoft.com/office/drawing/2014/main" id="{028E4892-95DB-44C1-8526-855F99417F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CaixaDeTexto 1">
                <a:extLst>
                  <a:ext uri="{FF2B5EF4-FFF2-40B4-BE49-F238E27FC236}">
                    <a16:creationId xmlns:a16="http://schemas.microsoft.com/office/drawing/2014/main" id="{863C0D57-C599-4938-9367-507EF0B01008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17 vs 10</a:t>
                </a:r>
              </a:p>
            </p:txBody>
          </p:sp>
        </p:grpSp>
      </p:grpSp>
      <p:grpSp>
        <p:nvGrpSpPr>
          <p:cNvPr id="122" name="Grupo 121">
            <a:extLst>
              <a:ext uri="{FF2B5EF4-FFF2-40B4-BE49-F238E27FC236}">
                <a16:creationId xmlns:a16="http://schemas.microsoft.com/office/drawing/2014/main" id="{C45009F1-A443-4D5F-A97A-9371D5F0AA87}"/>
              </a:ext>
            </a:extLst>
          </p:cNvPr>
          <p:cNvGrpSpPr/>
          <p:nvPr/>
        </p:nvGrpSpPr>
        <p:grpSpPr>
          <a:xfrm>
            <a:off x="6730464" y="2131703"/>
            <a:ext cx="2090008" cy="578242"/>
            <a:chOff x="4734893" y="1426586"/>
            <a:chExt cx="2090008" cy="578242"/>
          </a:xfrm>
        </p:grpSpPr>
        <p:sp>
          <p:nvSpPr>
            <p:cNvPr id="123" name="Rectángulo 122">
              <a:extLst>
                <a:ext uri="{FF2B5EF4-FFF2-40B4-BE49-F238E27FC236}">
                  <a16:creationId xmlns:a16="http://schemas.microsoft.com/office/drawing/2014/main" id="{A5710C07-894A-40B0-82BF-AE86D28F1032}"/>
                </a:ext>
              </a:extLst>
            </p:cNvPr>
            <p:cNvSpPr/>
            <p:nvPr/>
          </p:nvSpPr>
          <p:spPr>
            <a:xfrm>
              <a:off x="4769066" y="1426586"/>
              <a:ext cx="2055835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Duerme bien</a:t>
              </a:r>
            </a:p>
          </p:txBody>
        </p:sp>
        <p:grpSp>
          <p:nvGrpSpPr>
            <p:cNvPr id="124" name="Grupo 123">
              <a:extLst>
                <a:ext uri="{FF2B5EF4-FFF2-40B4-BE49-F238E27FC236}">
                  <a16:creationId xmlns:a16="http://schemas.microsoft.com/office/drawing/2014/main" id="{F811C0B4-0193-4B99-B574-EA9BD0D27E4F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25" name="CaixaDeTexto 1">
                <a:extLst>
                  <a:ext uri="{FF2B5EF4-FFF2-40B4-BE49-F238E27FC236}">
                    <a16:creationId xmlns:a16="http://schemas.microsoft.com/office/drawing/2014/main" id="{180564B5-C553-4374-B899-8786E028DBE7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+18%</a:t>
                </a:r>
              </a:p>
            </p:txBody>
          </p:sp>
          <p:cxnSp>
            <p:nvCxnSpPr>
              <p:cNvPr id="126" name="Conector recto 125">
                <a:extLst>
                  <a:ext uri="{FF2B5EF4-FFF2-40B4-BE49-F238E27FC236}">
                    <a16:creationId xmlns:a16="http://schemas.microsoft.com/office/drawing/2014/main" id="{7E2BF64A-F9C1-4E31-995A-C062DD106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CaixaDeTexto 1">
                <a:extLst>
                  <a:ext uri="{FF2B5EF4-FFF2-40B4-BE49-F238E27FC236}">
                    <a16:creationId xmlns:a16="http://schemas.microsoft.com/office/drawing/2014/main" id="{33A871A6-CE40-42A4-8B12-C60F4053378B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14 vs 10</a:t>
                </a:r>
              </a:p>
            </p:txBody>
          </p:sp>
        </p:grpSp>
      </p:grp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F385D569-C707-4336-B419-5B12F19AC7C4}"/>
              </a:ext>
            </a:extLst>
          </p:cNvPr>
          <p:cNvGrpSpPr/>
          <p:nvPr/>
        </p:nvGrpSpPr>
        <p:grpSpPr>
          <a:xfrm>
            <a:off x="4352570" y="2733976"/>
            <a:ext cx="2090008" cy="578242"/>
            <a:chOff x="4734893" y="1426586"/>
            <a:chExt cx="2090008" cy="578242"/>
          </a:xfrm>
        </p:grpSpPr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CA343E1A-C72B-4A3E-8711-3CF927ED6FD7}"/>
                </a:ext>
              </a:extLst>
            </p:cNvPr>
            <p:cNvSpPr/>
            <p:nvPr/>
          </p:nvSpPr>
          <p:spPr>
            <a:xfrm>
              <a:off x="4769066" y="1426586"/>
              <a:ext cx="2055835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No fuman</a:t>
              </a:r>
            </a:p>
          </p:txBody>
        </p:sp>
        <p:grpSp>
          <p:nvGrpSpPr>
            <p:cNvPr id="130" name="Grupo 129">
              <a:extLst>
                <a:ext uri="{FF2B5EF4-FFF2-40B4-BE49-F238E27FC236}">
                  <a16:creationId xmlns:a16="http://schemas.microsoft.com/office/drawing/2014/main" id="{06C36993-DF40-4BE0-9484-AA9E7F98EFC2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31" name="CaixaDeTexto 1">
                <a:extLst>
                  <a:ext uri="{FF2B5EF4-FFF2-40B4-BE49-F238E27FC236}">
                    <a16:creationId xmlns:a16="http://schemas.microsoft.com/office/drawing/2014/main" id="{46864541-12B1-4048-A77C-2618AAD2FB76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+12%</a:t>
                </a:r>
              </a:p>
            </p:txBody>
          </p:sp>
          <p:cxnSp>
            <p:nvCxnSpPr>
              <p:cNvPr id="132" name="Conector recto 131">
                <a:extLst>
                  <a:ext uri="{FF2B5EF4-FFF2-40B4-BE49-F238E27FC236}">
                    <a16:creationId xmlns:a16="http://schemas.microsoft.com/office/drawing/2014/main" id="{74684CDC-282F-48EF-A126-2C65757258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CaixaDeTexto 1">
                <a:extLst>
                  <a:ext uri="{FF2B5EF4-FFF2-40B4-BE49-F238E27FC236}">
                    <a16:creationId xmlns:a16="http://schemas.microsoft.com/office/drawing/2014/main" id="{E9AE2819-54D1-4AA7-83E5-CC8961740266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13 vs 10</a:t>
                </a:r>
              </a:p>
            </p:txBody>
          </p:sp>
        </p:grpSp>
      </p:grp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90D0F80C-713E-48C8-9CB4-B325F244EBA9}"/>
              </a:ext>
            </a:extLst>
          </p:cNvPr>
          <p:cNvGrpSpPr/>
          <p:nvPr/>
        </p:nvGrpSpPr>
        <p:grpSpPr>
          <a:xfrm>
            <a:off x="6730464" y="2733976"/>
            <a:ext cx="2090008" cy="578242"/>
            <a:chOff x="4734893" y="1426586"/>
            <a:chExt cx="2090008" cy="578242"/>
          </a:xfrm>
        </p:grpSpPr>
        <p:sp>
          <p:nvSpPr>
            <p:cNvPr id="135" name="Rectángulo 134">
              <a:extLst>
                <a:ext uri="{FF2B5EF4-FFF2-40B4-BE49-F238E27FC236}">
                  <a16:creationId xmlns:a16="http://schemas.microsoft.com/office/drawing/2014/main" id="{92956298-D78D-42D9-A4F3-DB696B19AB96}"/>
                </a:ext>
              </a:extLst>
            </p:cNvPr>
            <p:cNvSpPr/>
            <p:nvPr/>
          </p:nvSpPr>
          <p:spPr>
            <a:xfrm>
              <a:off x="4769066" y="1426586"/>
              <a:ext cx="2055835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Caminan</a:t>
              </a:r>
            </a:p>
          </p:txBody>
        </p:sp>
        <p:grpSp>
          <p:nvGrpSpPr>
            <p:cNvPr id="136" name="Grupo 135">
              <a:extLst>
                <a:ext uri="{FF2B5EF4-FFF2-40B4-BE49-F238E27FC236}">
                  <a16:creationId xmlns:a16="http://schemas.microsoft.com/office/drawing/2014/main" id="{AD6CAA99-BD8D-42E2-BD2F-CD930832A899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37" name="CaixaDeTexto 1">
                <a:extLst>
                  <a:ext uri="{FF2B5EF4-FFF2-40B4-BE49-F238E27FC236}">
                    <a16:creationId xmlns:a16="http://schemas.microsoft.com/office/drawing/2014/main" id="{96DEA784-9AD3-4774-A158-D05A7B7ABE01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+12%</a:t>
                </a:r>
              </a:p>
            </p:txBody>
          </p:sp>
          <p:cxnSp>
            <p:nvCxnSpPr>
              <p:cNvPr id="138" name="Conector recto 137">
                <a:extLst>
                  <a:ext uri="{FF2B5EF4-FFF2-40B4-BE49-F238E27FC236}">
                    <a16:creationId xmlns:a16="http://schemas.microsoft.com/office/drawing/2014/main" id="{4C1B600E-9418-458F-969F-E28EAE3F4A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CaixaDeTexto 1">
                <a:extLst>
                  <a:ext uri="{FF2B5EF4-FFF2-40B4-BE49-F238E27FC236}">
                    <a16:creationId xmlns:a16="http://schemas.microsoft.com/office/drawing/2014/main" id="{B95799D2-671A-4806-9876-321A0C244FCA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12 vs 10</a:t>
                </a:r>
              </a:p>
            </p:txBody>
          </p:sp>
        </p:grpSp>
      </p:grp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5480ED7C-904C-485C-B321-C09CF5FFFD4C}"/>
              </a:ext>
            </a:extLst>
          </p:cNvPr>
          <p:cNvGrpSpPr/>
          <p:nvPr/>
        </p:nvGrpSpPr>
        <p:grpSpPr>
          <a:xfrm>
            <a:off x="4352570" y="3312218"/>
            <a:ext cx="2090008" cy="578242"/>
            <a:chOff x="4734893" y="1426586"/>
            <a:chExt cx="2090008" cy="578242"/>
          </a:xfrm>
        </p:grpSpPr>
        <p:sp>
          <p:nvSpPr>
            <p:cNvPr id="141" name="Rectángulo 140">
              <a:extLst>
                <a:ext uri="{FF2B5EF4-FFF2-40B4-BE49-F238E27FC236}">
                  <a16:creationId xmlns:a16="http://schemas.microsoft.com/office/drawing/2014/main" id="{FAF7EB4F-AFCC-42B9-A1AB-FDE76ABAB465}"/>
                </a:ext>
              </a:extLst>
            </p:cNvPr>
            <p:cNvSpPr/>
            <p:nvPr/>
          </p:nvSpPr>
          <p:spPr>
            <a:xfrm>
              <a:off x="4769066" y="1426586"/>
              <a:ext cx="2055835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Buena vida sexual</a:t>
              </a:r>
            </a:p>
          </p:txBody>
        </p:sp>
        <p:grpSp>
          <p:nvGrpSpPr>
            <p:cNvPr id="142" name="Grupo 141">
              <a:extLst>
                <a:ext uri="{FF2B5EF4-FFF2-40B4-BE49-F238E27FC236}">
                  <a16:creationId xmlns:a16="http://schemas.microsoft.com/office/drawing/2014/main" id="{95C97313-0559-4592-AA5A-0AC2E0D2A039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43" name="CaixaDeTexto 1">
                <a:extLst>
                  <a:ext uri="{FF2B5EF4-FFF2-40B4-BE49-F238E27FC236}">
                    <a16:creationId xmlns:a16="http://schemas.microsoft.com/office/drawing/2014/main" id="{288A8247-BF94-441C-BEB5-1BF027C2E98D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+12%</a:t>
                </a:r>
              </a:p>
            </p:txBody>
          </p:sp>
          <p:cxnSp>
            <p:nvCxnSpPr>
              <p:cNvPr id="144" name="Conector recto 143">
                <a:extLst>
                  <a:ext uri="{FF2B5EF4-FFF2-40B4-BE49-F238E27FC236}">
                    <a16:creationId xmlns:a16="http://schemas.microsoft.com/office/drawing/2014/main" id="{0EA5CB2F-02EF-4FC4-BBE9-7F7FFB2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CaixaDeTexto 1">
                <a:extLst>
                  <a:ext uri="{FF2B5EF4-FFF2-40B4-BE49-F238E27FC236}">
                    <a16:creationId xmlns:a16="http://schemas.microsoft.com/office/drawing/2014/main" id="{BB59535A-25BD-4E6C-853C-09B5E56C2B84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20 vs 10</a:t>
                </a:r>
              </a:p>
            </p:txBody>
          </p:sp>
        </p:grpSp>
      </p:grpSp>
      <p:grpSp>
        <p:nvGrpSpPr>
          <p:cNvPr id="146" name="Grupo 145">
            <a:extLst>
              <a:ext uri="{FF2B5EF4-FFF2-40B4-BE49-F238E27FC236}">
                <a16:creationId xmlns:a16="http://schemas.microsoft.com/office/drawing/2014/main" id="{1CC738F6-2667-4200-9468-EFCB62217AF9}"/>
              </a:ext>
            </a:extLst>
          </p:cNvPr>
          <p:cNvGrpSpPr/>
          <p:nvPr/>
        </p:nvGrpSpPr>
        <p:grpSpPr>
          <a:xfrm>
            <a:off x="4352570" y="3882194"/>
            <a:ext cx="3819830" cy="578242"/>
            <a:chOff x="4734893" y="1426586"/>
            <a:chExt cx="3819830" cy="578242"/>
          </a:xfrm>
        </p:grpSpPr>
        <p:sp>
          <p:nvSpPr>
            <p:cNvPr id="147" name="Rectángulo 146">
              <a:extLst>
                <a:ext uri="{FF2B5EF4-FFF2-40B4-BE49-F238E27FC236}">
                  <a16:creationId xmlns:a16="http://schemas.microsoft.com/office/drawing/2014/main" id="{8068A877-E407-40A9-BB09-FFBE680FC565}"/>
                </a:ext>
              </a:extLst>
            </p:cNvPr>
            <p:cNvSpPr/>
            <p:nvPr/>
          </p:nvSpPr>
          <p:spPr>
            <a:xfrm>
              <a:off x="4769066" y="1426586"/>
              <a:ext cx="3785657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Se preocupan por sus salud</a:t>
              </a:r>
            </a:p>
          </p:txBody>
        </p:sp>
        <p:grpSp>
          <p:nvGrpSpPr>
            <p:cNvPr id="148" name="Grupo 147">
              <a:extLst>
                <a:ext uri="{FF2B5EF4-FFF2-40B4-BE49-F238E27FC236}">
                  <a16:creationId xmlns:a16="http://schemas.microsoft.com/office/drawing/2014/main" id="{EB411E8D-0931-4612-9429-E664FB1F86B6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49" name="CaixaDeTexto 1">
                <a:extLst>
                  <a:ext uri="{FF2B5EF4-FFF2-40B4-BE49-F238E27FC236}">
                    <a16:creationId xmlns:a16="http://schemas.microsoft.com/office/drawing/2014/main" id="{59218BFC-F653-4D89-9740-9711DFF3F284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+15%</a:t>
                </a:r>
              </a:p>
            </p:txBody>
          </p:sp>
          <p:cxnSp>
            <p:nvCxnSpPr>
              <p:cNvPr id="150" name="Conector recto 149">
                <a:extLst>
                  <a:ext uri="{FF2B5EF4-FFF2-40B4-BE49-F238E27FC236}">
                    <a16:creationId xmlns:a16="http://schemas.microsoft.com/office/drawing/2014/main" id="{11EB6792-4398-4E37-AC92-0C7B62E596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CaixaDeTexto 1">
                <a:extLst>
                  <a:ext uri="{FF2B5EF4-FFF2-40B4-BE49-F238E27FC236}">
                    <a16:creationId xmlns:a16="http://schemas.microsoft.com/office/drawing/2014/main" id="{293F5C32-ABAB-45B0-909D-C9787BEE7E5D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13 vs 10</a:t>
                </a:r>
              </a:p>
            </p:txBody>
          </p:sp>
        </p:grpSp>
      </p:grpSp>
      <p:grpSp>
        <p:nvGrpSpPr>
          <p:cNvPr id="158" name="Grupo 157">
            <a:extLst>
              <a:ext uri="{FF2B5EF4-FFF2-40B4-BE49-F238E27FC236}">
                <a16:creationId xmlns:a16="http://schemas.microsoft.com/office/drawing/2014/main" id="{D31B013F-BB46-451C-8B87-7ED97D826B33}"/>
              </a:ext>
            </a:extLst>
          </p:cNvPr>
          <p:cNvGrpSpPr/>
          <p:nvPr/>
        </p:nvGrpSpPr>
        <p:grpSpPr>
          <a:xfrm>
            <a:off x="4352570" y="4441780"/>
            <a:ext cx="3819830" cy="578242"/>
            <a:chOff x="4734893" y="1426586"/>
            <a:chExt cx="3819830" cy="578242"/>
          </a:xfrm>
        </p:grpSpPr>
        <p:sp>
          <p:nvSpPr>
            <p:cNvPr id="159" name="Rectángulo 158">
              <a:extLst>
                <a:ext uri="{FF2B5EF4-FFF2-40B4-BE49-F238E27FC236}">
                  <a16:creationId xmlns:a16="http://schemas.microsoft.com/office/drawing/2014/main" id="{772CE2E5-97B5-4D9E-ACFE-815ED677B9A5}"/>
                </a:ext>
              </a:extLst>
            </p:cNvPr>
            <p:cNvSpPr/>
            <p:nvPr/>
          </p:nvSpPr>
          <p:spPr>
            <a:xfrm>
              <a:off x="4769066" y="1426586"/>
              <a:ext cx="3785657" cy="30777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dirty="0">
                  <a:latin typeface="GT Walsheim Pro" panose="00000500000000000000" pitchFamily="2" charset="0"/>
                </a:rPr>
                <a:t>Mantienen buena vida sexual</a:t>
              </a:r>
            </a:p>
          </p:txBody>
        </p:sp>
        <p:grpSp>
          <p:nvGrpSpPr>
            <p:cNvPr id="160" name="Grupo 159">
              <a:extLst>
                <a:ext uri="{FF2B5EF4-FFF2-40B4-BE49-F238E27FC236}">
                  <a16:creationId xmlns:a16="http://schemas.microsoft.com/office/drawing/2014/main" id="{9EC18A2B-F8A9-42B6-A461-2D5287399028}"/>
                </a:ext>
              </a:extLst>
            </p:cNvPr>
            <p:cNvGrpSpPr/>
            <p:nvPr/>
          </p:nvGrpSpPr>
          <p:grpSpPr>
            <a:xfrm>
              <a:off x="4734893" y="1666274"/>
              <a:ext cx="1865523" cy="338554"/>
              <a:chOff x="6084169" y="2470388"/>
              <a:chExt cx="1865523" cy="338554"/>
            </a:xfrm>
          </p:grpSpPr>
          <p:sp>
            <p:nvSpPr>
              <p:cNvPr id="161" name="CaixaDeTexto 1">
                <a:extLst>
                  <a:ext uri="{FF2B5EF4-FFF2-40B4-BE49-F238E27FC236}">
                    <a16:creationId xmlns:a16="http://schemas.microsoft.com/office/drawing/2014/main" id="{97A1DFBD-B4FB-4369-BE84-170F9E341A2B}"/>
                  </a:ext>
                </a:extLst>
              </p:cNvPr>
              <p:cNvSpPr txBox="1"/>
              <p:nvPr/>
            </p:nvSpPr>
            <p:spPr>
              <a:xfrm>
                <a:off x="6084169" y="247038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F6900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+12%</a:t>
                </a:r>
              </a:p>
            </p:txBody>
          </p:sp>
          <p:cxnSp>
            <p:nvCxnSpPr>
              <p:cNvPr id="162" name="Conector recto 161">
                <a:extLst>
                  <a:ext uri="{FF2B5EF4-FFF2-40B4-BE49-F238E27FC236}">
                    <a16:creationId xmlns:a16="http://schemas.microsoft.com/office/drawing/2014/main" id="{1AB6222D-E6FC-4E33-9DFA-F4B804AEF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4248" y="2572940"/>
                <a:ext cx="0" cy="133450"/>
              </a:xfrm>
              <a:prstGeom prst="line">
                <a:avLst/>
              </a:prstGeom>
              <a:ln w="19050">
                <a:solidFill>
                  <a:srgbClr val="9494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CaixaDeTexto 1">
                <a:extLst>
                  <a:ext uri="{FF2B5EF4-FFF2-40B4-BE49-F238E27FC236}">
                    <a16:creationId xmlns:a16="http://schemas.microsoft.com/office/drawing/2014/main" id="{C18CB1C9-088C-4EE4-8459-EFDA3CD2CE2F}"/>
                  </a:ext>
                </a:extLst>
              </p:cNvPr>
              <p:cNvSpPr txBox="1"/>
              <p:nvPr/>
            </p:nvSpPr>
            <p:spPr>
              <a:xfrm>
                <a:off x="6804248" y="2470388"/>
                <a:ext cx="114544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s-ES" sz="1600" dirty="0">
                    <a:solidFill>
                      <a:srgbClr val="FAD9A4"/>
                    </a:solidFill>
                    <a:latin typeface="GT Walsheim Pro Bold" panose="00000800000000000000" pitchFamily="2" charset="0"/>
                    <a:ea typeface="Verdana" panose="020B0604030504040204" pitchFamily="34" charset="0"/>
                  </a:rPr>
                  <a:t>12 vs 10</a:t>
                </a:r>
              </a:p>
            </p:txBody>
          </p:sp>
        </p:grpSp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id="{BE7E7518-414E-40F2-953F-5DD41A8E6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2266" y="1626358"/>
            <a:ext cx="381000" cy="314325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8BA09540-BDF5-4C8F-9BD8-3A579EBB3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45708" y="2250551"/>
            <a:ext cx="381000" cy="381000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A7249A9F-A0BB-42D4-BFCC-0D837DEFF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69158" y="2788661"/>
            <a:ext cx="322707" cy="46101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61519C44-3F7D-4D14-9005-DE8F45E277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69158" y="3435846"/>
            <a:ext cx="354047" cy="354047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59376A6E-34B8-4419-A954-8A8E65AFB1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45708" y="4017092"/>
            <a:ext cx="387668" cy="345758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2DFB55F2-AA5E-43E9-BE09-0E7649DC8D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65950" y="4515966"/>
            <a:ext cx="362585" cy="306803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7831135E-1007-4559-A1E9-070557133FA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72545" y="2191416"/>
            <a:ext cx="265081" cy="380334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8F38EDCF-59C9-41AC-8FF6-2E09BEF949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36988" y="1591125"/>
            <a:ext cx="342300" cy="418367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AE774DC9-6FDB-40A2-AC76-1CC2E1FD06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384157" y="2761085"/>
            <a:ext cx="222738" cy="4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686270F2-A7F5-4B41-8D97-9C6CCE167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2387516"/>
            <a:ext cx="6255668" cy="223837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9A19428-ECD6-4481-A6F0-699948D990B3}"/>
              </a:ext>
            </a:extLst>
          </p:cNvPr>
          <p:cNvSpPr/>
          <p:nvPr/>
        </p:nvSpPr>
        <p:spPr>
          <a:xfrm>
            <a:off x="8604448" y="4654653"/>
            <a:ext cx="360040" cy="365369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tângulo 44">
            <a:extLst>
              <a:ext uri="{FF2B5EF4-FFF2-40B4-BE49-F238E27FC236}">
                <a16:creationId xmlns:a16="http://schemas.microsoft.com/office/drawing/2014/main" id="{62051F46-86AB-4AD1-BCF7-01BF980FB522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12" name="8 CuadroTexto">
            <a:extLst>
              <a:ext uri="{FF2B5EF4-FFF2-40B4-BE49-F238E27FC236}">
                <a16:creationId xmlns:a16="http://schemas.microsoft.com/office/drawing/2014/main" id="{72698C4E-E393-4AF0-8732-7D00AB2E3F99}"/>
              </a:ext>
            </a:extLst>
          </p:cNvPr>
          <p:cNvSpPr txBox="1"/>
          <p:nvPr/>
        </p:nvSpPr>
        <p:spPr>
          <a:xfrm>
            <a:off x="2601521" y="4423305"/>
            <a:ext cx="2023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GT Walsheim Pro" panose="0000050000000000000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  <p:pic>
        <p:nvPicPr>
          <p:cNvPr id="13" name="Picture 4" descr="Imagen relacionada">
            <a:extLst>
              <a:ext uri="{FF2B5EF4-FFF2-40B4-BE49-F238E27FC236}">
                <a16:creationId xmlns:a16="http://schemas.microsoft.com/office/drawing/2014/main" id="{2EB2C9B2-C897-4902-B708-CF14EB10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885" y="4413529"/>
            <a:ext cx="340636" cy="34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78EDB94-D120-4BDC-BE28-9C881F0A64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56E870D-5C17-4D5E-80D6-860000EC2806}"/>
              </a:ext>
            </a:extLst>
          </p:cNvPr>
          <p:cNvSpPr/>
          <p:nvPr/>
        </p:nvSpPr>
        <p:spPr>
          <a:xfrm>
            <a:off x="218414" y="3506703"/>
            <a:ext cx="2476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hangingPunct="1"/>
            <a:r>
              <a:rPr lang="es-ES" altLang="ca-ES" sz="16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22 de noviembre de 2021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80FE270-76F2-4971-A451-26EAA2FBD2E4}"/>
              </a:ext>
            </a:extLst>
          </p:cNvPr>
          <p:cNvCxnSpPr>
            <a:cxnSpLocks/>
          </p:cNvCxnSpPr>
          <p:nvPr/>
        </p:nvCxnSpPr>
        <p:spPr>
          <a:xfrm>
            <a:off x="329065" y="3435846"/>
            <a:ext cx="936104" cy="0"/>
          </a:xfrm>
          <a:prstGeom prst="line">
            <a:avLst/>
          </a:prstGeom>
          <a:ln>
            <a:solidFill>
              <a:srgbClr val="3CDB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0098142-9244-4247-AFD9-0771ADCB304A}"/>
              </a:ext>
            </a:extLst>
          </p:cNvPr>
          <p:cNvSpPr txBox="1">
            <a:spLocks/>
          </p:cNvSpPr>
          <p:nvPr/>
        </p:nvSpPr>
        <p:spPr bwMode="auto">
          <a:xfrm>
            <a:off x="329065" y="970438"/>
            <a:ext cx="7627311" cy="17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ca-ES" sz="4400" b="1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</a:rPr>
              <a:t>¡Gracias!</a:t>
            </a:r>
          </a:p>
        </p:txBody>
      </p:sp>
      <p:pic>
        <p:nvPicPr>
          <p:cNvPr id="15" name="Imagen 14" descr="Una joven sonriendo con una camiseta negra&#10;&#10;Descripción generada automáticamente">
            <a:extLst>
              <a:ext uri="{FF2B5EF4-FFF2-40B4-BE49-F238E27FC236}">
                <a16:creationId xmlns:a16="http://schemas.microsoft.com/office/drawing/2014/main" id="{DFD1E04B-6671-4D62-905D-3EA28EED9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02" y="195486"/>
            <a:ext cx="4197566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158704E5-56F6-42DE-A20A-428DAAC2384F}"/>
              </a:ext>
            </a:extLst>
          </p:cNvPr>
          <p:cNvSpPr txBox="1">
            <a:spLocks/>
          </p:cNvSpPr>
          <p:nvPr/>
        </p:nvSpPr>
        <p:spPr>
          <a:xfrm>
            <a:off x="6176207" y="3195709"/>
            <a:ext cx="2611823" cy="1209948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s-ES" sz="1200" dirty="0">
              <a:latin typeface="GT Walsheim Pro" panose="00000500000000000000" pitchFamily="2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0272FA0-CBF8-4BC2-B8E9-71619ACD0DFE}"/>
              </a:ext>
            </a:extLst>
          </p:cNvPr>
          <p:cNvSpPr/>
          <p:nvPr/>
        </p:nvSpPr>
        <p:spPr>
          <a:xfrm>
            <a:off x="3412457" y="3186217"/>
            <a:ext cx="2611832" cy="1213532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chemeClr val="bg1"/>
              </a:solidFill>
              <a:latin typeface="GT Walsheim Pro" panose="00000500000000000000" pitchFamily="2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1C3AA42-B19A-438E-A97D-D4F021A484F4}"/>
              </a:ext>
            </a:extLst>
          </p:cNvPr>
          <p:cNvSpPr/>
          <p:nvPr/>
        </p:nvSpPr>
        <p:spPr>
          <a:xfrm>
            <a:off x="6176199" y="1843786"/>
            <a:ext cx="2611832" cy="1213532"/>
          </a:xfrm>
          <a:prstGeom prst="rect">
            <a:avLst/>
          </a:prstGeom>
          <a:solidFill>
            <a:srgbClr val="695C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chemeClr val="bg1"/>
              </a:solidFill>
              <a:latin typeface="GT Walsheim Pro" panose="00000500000000000000" pitchFamily="2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86695CC-6270-4246-8178-3032ACC97EF1}"/>
              </a:ext>
            </a:extLst>
          </p:cNvPr>
          <p:cNvSpPr/>
          <p:nvPr/>
        </p:nvSpPr>
        <p:spPr>
          <a:xfrm>
            <a:off x="3410006" y="1844575"/>
            <a:ext cx="2611832" cy="1213532"/>
          </a:xfrm>
          <a:prstGeom prst="rect">
            <a:avLst/>
          </a:prstGeom>
          <a:solidFill>
            <a:srgbClr val="E0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chemeClr val="bg1"/>
              </a:solidFill>
              <a:latin typeface="GT Walsheim Pro" panose="00000500000000000000" pitchFamily="2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023D4BD2-4F3D-416A-89D6-CC4D509A14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3002" y="2011892"/>
            <a:ext cx="1027368" cy="934468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2EB70713-644F-4E3E-BBBC-6D3A64F64857}"/>
              </a:ext>
            </a:extLst>
          </p:cNvPr>
          <p:cNvSpPr/>
          <p:nvPr/>
        </p:nvSpPr>
        <p:spPr>
          <a:xfrm>
            <a:off x="3781510" y="2197953"/>
            <a:ext cx="1868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GT Walsheim Pro Bold" panose="00000800000000000000"/>
              </a:rPr>
              <a:t>Primer seguro de salud 100% digital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3327E394-693C-45B7-943A-A9DF018C6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86832" y="2005455"/>
            <a:ext cx="884996" cy="884996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01A1D6D4-0016-4F49-B671-A36D5A466BFF}"/>
              </a:ext>
            </a:extLst>
          </p:cNvPr>
          <p:cNvSpPr/>
          <p:nvPr/>
        </p:nvSpPr>
        <p:spPr>
          <a:xfrm>
            <a:off x="6547703" y="2301827"/>
            <a:ext cx="1868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GT Walsheim Pro Bold" panose="00000800000000000000"/>
              </a:rPr>
              <a:t>Lanzado en 2017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AEF7EB4E-20DB-42DC-AE8D-48F110CFC9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2888" y="3299739"/>
            <a:ext cx="524005" cy="926947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6288A3C3-B140-4C29-8266-B6424CA4A301}"/>
              </a:ext>
            </a:extLst>
          </p:cNvPr>
          <p:cNvSpPr/>
          <p:nvPr/>
        </p:nvSpPr>
        <p:spPr>
          <a:xfrm>
            <a:off x="3781510" y="3342859"/>
            <a:ext cx="1868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GT Walsheim Pro Bold" panose="00000800000000000000"/>
              </a:rPr>
              <a:t>Tres pilares:</a:t>
            </a:r>
          </a:p>
          <a:p>
            <a:pPr marL="257175" indent="-257175" algn="ctr">
              <a:buAutoNum type="arabicPeriod"/>
            </a:pPr>
            <a:r>
              <a:rPr lang="es-ES" sz="1400" dirty="0">
                <a:solidFill>
                  <a:schemeClr val="bg1"/>
                </a:solidFill>
                <a:latin typeface="GT Walsheim Pro Bold" panose="00000800000000000000"/>
              </a:rPr>
              <a:t>Actividad</a:t>
            </a:r>
          </a:p>
          <a:p>
            <a:pPr marL="257175" indent="-257175" algn="ctr">
              <a:buAutoNum type="arabicPeriod"/>
            </a:pPr>
            <a:r>
              <a:rPr lang="es-ES" sz="1400" dirty="0">
                <a:solidFill>
                  <a:schemeClr val="bg1"/>
                </a:solidFill>
                <a:latin typeface="GT Walsheim Pro Bold" panose="00000800000000000000"/>
              </a:rPr>
              <a:t>Sueño</a:t>
            </a:r>
          </a:p>
          <a:p>
            <a:pPr marL="257175" indent="-257175" algn="ctr">
              <a:buAutoNum type="arabicPeriod"/>
            </a:pPr>
            <a:r>
              <a:rPr lang="es-ES" sz="1400" dirty="0">
                <a:solidFill>
                  <a:schemeClr val="bg1"/>
                </a:solidFill>
                <a:latin typeface="GT Walsheim Pro Bold" panose="00000800000000000000"/>
              </a:rPr>
              <a:t>Alimentación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EE09724E-35F5-453A-A0B9-E3DC4B2CDA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94719" y="3342858"/>
            <a:ext cx="834101" cy="834101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9D880498-778F-4FF9-BCD0-B1544D2E3431}"/>
              </a:ext>
            </a:extLst>
          </p:cNvPr>
          <p:cNvSpPr/>
          <p:nvPr/>
        </p:nvSpPr>
        <p:spPr>
          <a:xfrm>
            <a:off x="6547703" y="3552120"/>
            <a:ext cx="1868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GT Walsheim Pro Bold" panose="00000800000000000000"/>
              </a:rPr>
              <a:t>Más de 100.000 clientes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68EE374-951D-4CA9-99EF-40FB0FA00F10}"/>
              </a:ext>
            </a:extLst>
          </p:cNvPr>
          <p:cNvSpPr/>
          <p:nvPr/>
        </p:nvSpPr>
        <p:spPr>
          <a:xfrm>
            <a:off x="285045" y="3154446"/>
            <a:ext cx="2560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FFAE62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…con Vivaz, la marca de seguros de salud de Línea Directa Aseguradora.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252B01E-8A6B-4C16-8DB2-A0CB20414CFB}"/>
              </a:ext>
            </a:extLst>
          </p:cNvPr>
          <p:cNvSpPr txBox="1"/>
          <p:nvPr/>
        </p:nvSpPr>
        <p:spPr>
          <a:xfrm>
            <a:off x="261850" y="816644"/>
            <a:ext cx="2756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2000" b="1">
                <a:solidFill>
                  <a:srgbClr val="7030A0"/>
                </a:solidFill>
                <a:latin typeface="GT Walsheim" panose="02000503020000020003" pitchFamily="2" charset="0"/>
              </a:defRPr>
            </a:lvl1pPr>
          </a:lstStyle>
          <a:p>
            <a:pPr algn="l"/>
            <a:r>
              <a:rPr lang="es-ES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</a:rPr>
              <a:t>Hoy presentamos un nuevo estudio pionero en España en relación al elusivo concepto de la edad …</a:t>
            </a:r>
          </a:p>
        </p:txBody>
      </p:sp>
      <p:sp>
        <p:nvSpPr>
          <p:cNvPr id="20" name="8 CuadroTexto">
            <a:extLst>
              <a:ext uri="{FF2B5EF4-FFF2-40B4-BE49-F238E27FC236}">
                <a16:creationId xmlns:a16="http://schemas.microsoft.com/office/drawing/2014/main" id="{78DE49AB-7E57-4F77-8FBB-A6F83320FFA5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</p:spTree>
    <p:extLst>
      <p:ext uri="{BB962C8B-B14F-4D97-AF65-F5344CB8AC3E}">
        <p14:creationId xmlns:p14="http://schemas.microsoft.com/office/powerpoint/2010/main" val="236411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/>
      <p:bldP spid="28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0826" y="603838"/>
            <a:ext cx="293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Objetivo</a:t>
            </a:r>
          </a:p>
          <a:p>
            <a:r>
              <a:rPr lang="es-ES" sz="1800" b="1" dirty="0">
                <a:solidFill>
                  <a:srgbClr val="FFAE62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¿Por qué este estudio?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491880" y="910789"/>
            <a:ext cx="5256584" cy="376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Saber </a:t>
            </a:r>
            <a:r>
              <a:rPr lang="es-ES" sz="1400" b="1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cómo nos sentimos en relación con la edad que tenemos</a:t>
            </a: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GT Walsheim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Conocer</a:t>
            </a:r>
            <a:r>
              <a:rPr lang="es-ES" sz="1400" b="1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cómo percibimos nuestra salud y bienestar</a:t>
            </a: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y cómo esa percepción cambia con los años.</a:t>
            </a: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GT Walsheim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Analizar cuál es el </a:t>
            </a:r>
            <a:r>
              <a:rPr lang="es-ES" sz="1400" b="1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impacto que tienen los hábitos de vida saludable </a:t>
            </a: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quienes se ven más jóvenes respecto a los que se ven mayores.</a:t>
            </a: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GT Walsheim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Aportar</a:t>
            </a:r>
            <a:r>
              <a:rPr lang="es-ES" sz="1400" b="1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serie de </a:t>
            </a:r>
            <a:r>
              <a:rPr lang="es-ES" sz="1400" b="1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recomendaciones para mejorar la  percepción de salud, bienestar y edad, </a:t>
            </a: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basadas en la evidencia científica. </a:t>
            </a: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GT Walsheim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Clr>
                <a:srgbClr val="FF6A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Explorar el campo de la edad en términos de </a:t>
            </a:r>
            <a:r>
              <a:rPr lang="es-ES" sz="1400" b="1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asegurar una mejor salud y un mayor bienestar</a:t>
            </a:r>
            <a:r>
              <a:rPr lang="es-ES" sz="1400" dirty="0">
                <a:latin typeface="GT Walsheim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C34DC9C-5C22-4153-8CA3-4EFD3EFA6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323A72E-B73C-40F8-8B3E-E5B9E9A013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608" y="1995686"/>
            <a:ext cx="2788227" cy="1835727"/>
          </a:xfrm>
          <a:prstGeom prst="rect">
            <a:avLst/>
          </a:prstGeom>
        </p:spPr>
      </p:pic>
      <p:sp>
        <p:nvSpPr>
          <p:cNvPr id="9" name="8 CuadroTexto">
            <a:extLst>
              <a:ext uri="{FF2B5EF4-FFF2-40B4-BE49-F238E27FC236}">
                <a16:creationId xmlns:a16="http://schemas.microsoft.com/office/drawing/2014/main" id="{67CBB466-2A02-4C1A-8DD8-C06C5C10A34F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</p:spTree>
    <p:extLst>
      <p:ext uri="{BB962C8B-B14F-4D97-AF65-F5344CB8AC3E}">
        <p14:creationId xmlns:p14="http://schemas.microsoft.com/office/powerpoint/2010/main" val="113456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250826" y="675034"/>
            <a:ext cx="3457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6900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Características de la muestra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5C4EFBBE-CF8E-48B4-884E-438899951D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26" y="4575482"/>
            <a:ext cx="826220" cy="334863"/>
          </a:xfrm>
          <a:prstGeom prst="rect">
            <a:avLst/>
          </a:prstGeom>
        </p:spPr>
      </p:pic>
      <p:sp>
        <p:nvSpPr>
          <p:cNvPr id="12" name="Retângulo 44">
            <a:extLst>
              <a:ext uri="{FF2B5EF4-FFF2-40B4-BE49-F238E27FC236}">
                <a16:creationId xmlns:a16="http://schemas.microsoft.com/office/drawing/2014/main" id="{2818D237-3BFA-494E-AA9A-9C8A9042AECF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rgbClr val="94948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5E69856-F6D0-4148-8D49-D3BE090D17FA}"/>
              </a:ext>
            </a:extLst>
          </p:cNvPr>
          <p:cNvSpPr/>
          <p:nvPr/>
        </p:nvSpPr>
        <p:spPr>
          <a:xfrm>
            <a:off x="3944695" y="1794916"/>
            <a:ext cx="648072" cy="648072"/>
          </a:xfrm>
          <a:prstGeom prst="rect">
            <a:avLst/>
          </a:prstGeom>
          <a:solidFill>
            <a:srgbClr val="FFA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BF4631B-D7A0-4384-B93D-7A976D1C26AB}"/>
              </a:ext>
            </a:extLst>
          </p:cNvPr>
          <p:cNvCxnSpPr>
            <a:cxnSpLocks/>
          </p:cNvCxnSpPr>
          <p:nvPr/>
        </p:nvCxnSpPr>
        <p:spPr>
          <a:xfrm>
            <a:off x="3944695" y="1260510"/>
            <a:ext cx="4791039" cy="0"/>
          </a:xfrm>
          <a:prstGeom prst="line">
            <a:avLst/>
          </a:prstGeom>
          <a:ln w="1905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BB6D30F-C1B1-4E52-B258-7DF4F026E4C2}"/>
              </a:ext>
            </a:extLst>
          </p:cNvPr>
          <p:cNvSpPr/>
          <p:nvPr/>
        </p:nvSpPr>
        <p:spPr>
          <a:xfrm>
            <a:off x="4729724" y="1729935"/>
            <a:ext cx="130320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333C41"/>
                </a:solidFill>
                <a:latin typeface="GT Walsheim Pro Bold" panose="00000800000000000000" pitchFamily="2" charset="0"/>
              </a:rPr>
              <a:t>50,7%</a:t>
            </a:r>
          </a:p>
          <a:p>
            <a:r>
              <a:rPr lang="es-ES" sz="1050" dirty="0">
                <a:solidFill>
                  <a:srgbClr val="949483"/>
                </a:solidFill>
                <a:latin typeface="GT Walsheim Pro" panose="00000500000000000000" pitchFamily="2" charset="0"/>
              </a:rPr>
              <a:t>Mujeres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354574F-8B3B-4965-B6A0-D248349A0FC7}"/>
              </a:ext>
            </a:extLst>
          </p:cNvPr>
          <p:cNvSpPr/>
          <p:nvPr/>
        </p:nvSpPr>
        <p:spPr>
          <a:xfrm>
            <a:off x="6615741" y="1795590"/>
            <a:ext cx="648072" cy="648072"/>
          </a:xfrm>
          <a:prstGeom prst="rect">
            <a:avLst/>
          </a:prstGeom>
          <a:solidFill>
            <a:srgbClr val="FFA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C909C67-BDF3-4232-AF4F-9216C3B3EA25}"/>
              </a:ext>
            </a:extLst>
          </p:cNvPr>
          <p:cNvSpPr/>
          <p:nvPr/>
        </p:nvSpPr>
        <p:spPr>
          <a:xfrm>
            <a:off x="7400770" y="1730940"/>
            <a:ext cx="130320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333C41"/>
                </a:solidFill>
                <a:latin typeface="GT Walsheim Pro Bold" panose="00000800000000000000" pitchFamily="2" charset="0"/>
              </a:rPr>
              <a:t>49,3%</a:t>
            </a:r>
          </a:p>
          <a:p>
            <a:r>
              <a:rPr lang="es-ES" sz="1050" dirty="0">
                <a:solidFill>
                  <a:srgbClr val="949483"/>
                </a:solidFill>
                <a:latin typeface="GT Walsheim Pro" panose="00000500000000000000" pitchFamily="2" charset="0"/>
              </a:rPr>
              <a:t>Hombres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F1C8478-4741-4B9A-9521-5927B9369FB2}"/>
              </a:ext>
            </a:extLst>
          </p:cNvPr>
          <p:cNvSpPr/>
          <p:nvPr/>
        </p:nvSpPr>
        <p:spPr>
          <a:xfrm>
            <a:off x="3836683" y="783250"/>
            <a:ext cx="4680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dirty="0">
                <a:solidFill>
                  <a:srgbClr val="FFAE62"/>
                </a:solidFill>
                <a:latin typeface="GT Walsheim Pro" panose="00000500000000000000" pitchFamily="2" charset="0"/>
              </a:rPr>
              <a:t>Perfil sociodemográfico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4C91AED4-84B5-48AA-8A5A-01CD78C06D4B}"/>
              </a:ext>
            </a:extLst>
          </p:cNvPr>
          <p:cNvSpPr/>
          <p:nvPr/>
        </p:nvSpPr>
        <p:spPr>
          <a:xfrm>
            <a:off x="3942464" y="2678308"/>
            <a:ext cx="648072" cy="648072"/>
          </a:xfrm>
          <a:prstGeom prst="rect">
            <a:avLst/>
          </a:prstGeom>
          <a:solidFill>
            <a:srgbClr val="FFA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2DE93FEB-5825-4082-8C7A-C28966066396}"/>
              </a:ext>
            </a:extLst>
          </p:cNvPr>
          <p:cNvSpPr/>
          <p:nvPr/>
        </p:nvSpPr>
        <p:spPr>
          <a:xfrm>
            <a:off x="6613510" y="2678982"/>
            <a:ext cx="648072" cy="648072"/>
          </a:xfrm>
          <a:prstGeom prst="rect">
            <a:avLst/>
          </a:prstGeom>
          <a:solidFill>
            <a:srgbClr val="FFA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AF16114F-6527-4C6A-A114-5099ABE2F31C}"/>
              </a:ext>
            </a:extLst>
          </p:cNvPr>
          <p:cNvSpPr/>
          <p:nvPr/>
        </p:nvSpPr>
        <p:spPr>
          <a:xfrm>
            <a:off x="7398539" y="2726721"/>
            <a:ext cx="1730732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333C41"/>
                </a:solidFill>
                <a:latin typeface="GT Walsheim Pro Bold" panose="00000800000000000000" pitchFamily="2" charset="0"/>
              </a:rPr>
              <a:t>20 a 80</a:t>
            </a:r>
          </a:p>
          <a:p>
            <a:r>
              <a:rPr lang="es-ES" sz="1050" dirty="0">
                <a:solidFill>
                  <a:srgbClr val="949483"/>
                </a:solidFill>
                <a:latin typeface="GT Walsheim Pro" panose="00000500000000000000" pitchFamily="2" charset="0"/>
              </a:rPr>
              <a:t>Años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FF7364D0-5D9A-4E19-B49E-2977394E384C}"/>
              </a:ext>
            </a:extLst>
          </p:cNvPr>
          <p:cNvSpPr/>
          <p:nvPr/>
        </p:nvSpPr>
        <p:spPr>
          <a:xfrm>
            <a:off x="3942464" y="3595005"/>
            <a:ext cx="648072" cy="648072"/>
          </a:xfrm>
          <a:prstGeom prst="rect">
            <a:avLst/>
          </a:prstGeom>
          <a:solidFill>
            <a:srgbClr val="FFA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C62B249-608C-4D49-9276-B9A3D0CF2555}"/>
              </a:ext>
            </a:extLst>
          </p:cNvPr>
          <p:cNvSpPr/>
          <p:nvPr/>
        </p:nvSpPr>
        <p:spPr>
          <a:xfrm>
            <a:off x="4727493" y="3530024"/>
            <a:ext cx="1303205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333C41"/>
                </a:solidFill>
                <a:latin typeface="GT Walsheim Pro Bold" panose="00000800000000000000" pitchFamily="2" charset="0"/>
              </a:rPr>
              <a:t>51,2%</a:t>
            </a:r>
          </a:p>
          <a:p>
            <a:r>
              <a:rPr lang="es-ES" sz="1050" dirty="0">
                <a:solidFill>
                  <a:srgbClr val="949483"/>
                </a:solidFill>
                <a:latin typeface="GT Walsheim Pro" panose="00000500000000000000" pitchFamily="2" charset="0"/>
              </a:rPr>
              <a:t>Están casados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8CC7BE13-80A4-4BAA-AD1C-D28FF308E2E2}"/>
              </a:ext>
            </a:extLst>
          </p:cNvPr>
          <p:cNvSpPr/>
          <p:nvPr/>
        </p:nvSpPr>
        <p:spPr>
          <a:xfrm>
            <a:off x="6613510" y="3595679"/>
            <a:ext cx="648072" cy="648072"/>
          </a:xfrm>
          <a:prstGeom prst="rect">
            <a:avLst/>
          </a:prstGeom>
          <a:solidFill>
            <a:srgbClr val="FFA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F817C1AD-237B-411E-92E6-196F948C62AC}"/>
              </a:ext>
            </a:extLst>
          </p:cNvPr>
          <p:cNvSpPr/>
          <p:nvPr/>
        </p:nvSpPr>
        <p:spPr>
          <a:xfrm>
            <a:off x="7398539" y="3531029"/>
            <a:ext cx="130320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333C41"/>
                </a:solidFill>
                <a:latin typeface="GT Walsheim Pro Bold" panose="00000800000000000000" pitchFamily="2" charset="0"/>
              </a:rPr>
              <a:t>41,5%</a:t>
            </a:r>
          </a:p>
          <a:p>
            <a:r>
              <a:rPr lang="es-ES" sz="1050" dirty="0">
                <a:solidFill>
                  <a:srgbClr val="949483"/>
                </a:solidFill>
                <a:latin typeface="GT Walsheim Pro" panose="00000500000000000000" pitchFamily="2" charset="0"/>
              </a:rPr>
              <a:t>Conviven con pareja e hijos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95E47A7-97E0-4964-997B-9FDDE5B1C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8416" y="1957680"/>
            <a:ext cx="161925" cy="3048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7FC1F58-8CA5-4781-9DF3-0EB3BFE57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56581" y="1948155"/>
            <a:ext cx="161925" cy="31432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FA3FA0F-4A88-4A33-8A97-6179C71469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22893" y="2855907"/>
            <a:ext cx="280667" cy="29287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AFBE908-DEDA-498A-BA40-89D2DFB7A2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5411" y="2880210"/>
            <a:ext cx="244267" cy="24426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EDB86DC-1516-479C-930E-4845E6463E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10289" y="3791926"/>
            <a:ext cx="316358" cy="248567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87129D8-5C9B-4687-BD57-10184801E0D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88483" y="3784049"/>
            <a:ext cx="318603" cy="28415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2452C4C-9B7C-4905-B2D6-95000FE27921}"/>
              </a:ext>
            </a:extLst>
          </p:cNvPr>
          <p:cNvSpPr/>
          <p:nvPr/>
        </p:nvSpPr>
        <p:spPr>
          <a:xfrm>
            <a:off x="236588" y="1580638"/>
            <a:ext cx="3398191" cy="2843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rgbClr val="685BC7"/>
              </a:buClr>
            </a:pPr>
            <a:endParaRPr lang="es-ES" sz="1400" dirty="0">
              <a:solidFill>
                <a:srgbClr val="FFAE62"/>
              </a:solidFill>
              <a:latin typeface="GT Walsheim Pro" panose="00000500000000000000" pitchFamily="2" charset="0"/>
              <a:ea typeface="Verdana" panose="020B0604030504040204" pitchFamily="34" charset="0"/>
            </a:endParaRPr>
          </a:p>
          <a:p>
            <a:pPr>
              <a:lnSpc>
                <a:spcPct val="107000"/>
              </a:lnSpc>
              <a:buClr>
                <a:srgbClr val="685BC7"/>
              </a:buClr>
            </a:pPr>
            <a:r>
              <a:rPr lang="es-ES" sz="1400" dirty="0">
                <a:solidFill>
                  <a:srgbClr val="FFAE62"/>
                </a:solidFill>
                <a:latin typeface="GT Walsheim Pro" panose="00000500000000000000" pitchFamily="2" charset="0"/>
              </a:rPr>
              <a:t>Metodología entrevista: entrevista </a:t>
            </a:r>
            <a:r>
              <a:rPr lang="es-ES" sz="1400" b="1" dirty="0">
                <a:solidFill>
                  <a:srgbClr val="FFAE62"/>
                </a:solidFill>
                <a:latin typeface="GT Walsheim Pro" panose="00000500000000000000" pitchFamily="2" charset="0"/>
              </a:rPr>
              <a:t>CAWI (online) realizada por MDK</a:t>
            </a:r>
            <a:r>
              <a:rPr lang="es-ES" sz="1400" dirty="0">
                <a:solidFill>
                  <a:srgbClr val="FFAE62"/>
                </a:solidFill>
                <a:latin typeface="GT Walsheim Pro" panose="00000500000000000000" pitchFamily="2" charset="0"/>
              </a:rPr>
              <a:t>.</a:t>
            </a:r>
          </a:p>
          <a:p>
            <a:pPr>
              <a:lnSpc>
                <a:spcPct val="107000"/>
              </a:lnSpc>
              <a:buClr>
                <a:srgbClr val="685BC7"/>
              </a:buClr>
            </a:pPr>
            <a:endParaRPr lang="es-ES" sz="1400" dirty="0">
              <a:solidFill>
                <a:srgbClr val="FFAE62"/>
              </a:solidFill>
              <a:highlight>
                <a:srgbClr val="FFFF00"/>
              </a:highlight>
              <a:latin typeface="GT Walsheim Pro" panose="00000500000000000000" pitchFamily="2" charset="0"/>
              <a:ea typeface="Verdana" panose="020B0604030504040204" pitchFamily="34" charset="0"/>
            </a:endParaRPr>
          </a:p>
          <a:p>
            <a:pPr>
              <a:lnSpc>
                <a:spcPct val="107000"/>
              </a:lnSpc>
              <a:buClr>
                <a:srgbClr val="685BC7"/>
              </a:buClr>
            </a:pPr>
            <a:r>
              <a:rPr lang="es-ES" sz="1400" dirty="0">
                <a:solidFill>
                  <a:srgbClr val="FFAE62"/>
                </a:solidFill>
                <a:latin typeface="GT Walsheim Pro" panose="00000500000000000000" pitchFamily="2" charset="0"/>
              </a:rPr>
              <a:t>Trabajo de campo: </a:t>
            </a:r>
          </a:p>
          <a:p>
            <a:pPr>
              <a:lnSpc>
                <a:spcPct val="107000"/>
              </a:lnSpc>
              <a:buClr>
                <a:srgbClr val="685BC7"/>
              </a:buClr>
            </a:pPr>
            <a:r>
              <a:rPr lang="es-ES" sz="1400" b="1" dirty="0">
                <a:solidFill>
                  <a:srgbClr val="FFAE62"/>
                </a:solidFill>
                <a:latin typeface="GT Walsheim Pro" panose="00000500000000000000" pitchFamily="2" charset="0"/>
              </a:rPr>
              <a:t>4-6 de octubre de 2021.</a:t>
            </a:r>
          </a:p>
          <a:p>
            <a:pPr>
              <a:lnSpc>
                <a:spcPct val="107000"/>
              </a:lnSpc>
              <a:buClr>
                <a:srgbClr val="685BC7"/>
              </a:buClr>
            </a:pPr>
            <a:endParaRPr lang="es-ES" sz="1400" b="1" dirty="0">
              <a:solidFill>
                <a:srgbClr val="FFAE62"/>
              </a:solidFill>
              <a:latin typeface="GT Walsheim Pro" panose="00000500000000000000" pitchFamily="2" charset="0"/>
            </a:endParaRPr>
          </a:p>
          <a:p>
            <a:pPr>
              <a:lnSpc>
                <a:spcPct val="107000"/>
              </a:lnSpc>
              <a:buClr>
                <a:srgbClr val="685BC7"/>
              </a:buClr>
            </a:pPr>
            <a:r>
              <a:rPr lang="es-ES" sz="1400" b="1" dirty="0">
                <a:solidFill>
                  <a:srgbClr val="FFAE62"/>
                </a:solidFill>
                <a:latin typeface="GT Walsheim Pro" panose="00000500000000000000" pitchFamily="2" charset="0"/>
              </a:rPr>
              <a:t>Cuestionarios de salud del paciente PHQ</a:t>
            </a:r>
          </a:p>
          <a:p>
            <a:pPr>
              <a:lnSpc>
                <a:spcPct val="107000"/>
              </a:lnSpc>
              <a:buClr>
                <a:srgbClr val="685BC7"/>
              </a:buClr>
            </a:pPr>
            <a:endParaRPr lang="es-ES" sz="1400" b="1" dirty="0">
              <a:solidFill>
                <a:srgbClr val="FFAE62"/>
              </a:solidFill>
              <a:latin typeface="GT Walsheim Pro" panose="00000500000000000000" pitchFamily="2" charset="0"/>
            </a:endParaRPr>
          </a:p>
          <a:p>
            <a:pPr>
              <a:lnSpc>
                <a:spcPct val="107000"/>
              </a:lnSpc>
              <a:buClr>
                <a:srgbClr val="685BC7"/>
              </a:buClr>
            </a:pPr>
            <a:r>
              <a:rPr lang="es-ES" sz="1400" b="1" dirty="0">
                <a:solidFill>
                  <a:srgbClr val="FFAE62"/>
                </a:solidFill>
                <a:latin typeface="GT Walsheim Pro" panose="00000500000000000000" pitchFamily="2" charset="0"/>
              </a:rPr>
              <a:t>Cuestionario WHO5, Índice de Bienestar</a:t>
            </a:r>
            <a:endParaRPr lang="es-ES" sz="1400" dirty="0">
              <a:solidFill>
                <a:srgbClr val="FFAE62"/>
              </a:solidFill>
              <a:highlight>
                <a:srgbClr val="FFFF00"/>
              </a:highlight>
              <a:latin typeface="GT Walsheim Pro" panose="00000500000000000000" pitchFamily="2" charset="0"/>
            </a:endParaRPr>
          </a:p>
          <a:p>
            <a:endParaRPr lang="es-ES" sz="1400" dirty="0">
              <a:solidFill>
                <a:srgbClr val="FFAE62"/>
              </a:solidFill>
              <a:highlight>
                <a:srgbClr val="FFFF00"/>
              </a:highlight>
              <a:latin typeface="GT Walsheim Pro" panose="00000500000000000000" pitchFamily="2" charset="0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C8FE7A5-4B37-407D-84E4-72846A0442AD}"/>
              </a:ext>
            </a:extLst>
          </p:cNvPr>
          <p:cNvSpPr/>
          <p:nvPr/>
        </p:nvSpPr>
        <p:spPr>
          <a:xfrm>
            <a:off x="3836683" y="1385331"/>
            <a:ext cx="5004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srgbClr val="FF6900"/>
                </a:solidFill>
                <a:latin typeface="GT Walsheim Pro" panose="00000500000000000000" pitchFamily="2" charset="0"/>
              </a:rPr>
              <a:t>Muestra</a:t>
            </a:r>
            <a:r>
              <a:rPr lang="es-ES" sz="1200" dirty="0">
                <a:solidFill>
                  <a:srgbClr val="FF6900"/>
                </a:solidFill>
                <a:latin typeface="GT Walsheim Pro" panose="00000500000000000000" pitchFamily="2" charset="0"/>
              </a:rPr>
              <a:t>: </a:t>
            </a:r>
            <a:r>
              <a:rPr lang="es-ES" sz="1200" dirty="0">
                <a:solidFill>
                  <a:srgbClr val="FFAE62"/>
                </a:solidFill>
                <a:latin typeface="GT Walsheim Pro" panose="00000500000000000000" pitchFamily="2" charset="0"/>
              </a:rPr>
              <a:t>1.713 entrevistados, diferenciados por edad, sexo y CC.AA.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2F54894-238A-4C00-98B7-B576C2B63368}"/>
              </a:ext>
            </a:extLst>
          </p:cNvPr>
          <p:cNvSpPr/>
          <p:nvPr/>
        </p:nvSpPr>
        <p:spPr>
          <a:xfrm>
            <a:off x="3836683" y="4462836"/>
            <a:ext cx="4898775" cy="28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rgbClr val="685BC7"/>
              </a:buClr>
            </a:pPr>
            <a:r>
              <a:rPr lang="es-ES" sz="1200" b="1" dirty="0">
                <a:solidFill>
                  <a:srgbClr val="FF6900"/>
                </a:solidFill>
                <a:latin typeface="GT Walsheim Pro" panose="00000500000000000000" pitchFamily="2" charset="0"/>
              </a:rPr>
              <a:t>Error muestral</a:t>
            </a:r>
            <a:r>
              <a:rPr lang="es-ES" sz="1200" dirty="0">
                <a:solidFill>
                  <a:srgbClr val="FF6900"/>
                </a:solidFill>
                <a:latin typeface="GT Walsheim Pro" panose="00000500000000000000" pitchFamily="2" charset="0"/>
              </a:rPr>
              <a:t>: </a:t>
            </a:r>
            <a:r>
              <a:rPr lang="es-ES" sz="1200" dirty="0">
                <a:solidFill>
                  <a:srgbClr val="FFAE62"/>
                </a:solidFill>
                <a:latin typeface="GT Walsheim Pro" panose="00000500000000000000" pitchFamily="2" charset="0"/>
              </a:rPr>
              <a:t>+/- 2,37% global. Nivel de confianza del 95%.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817006F-27F8-4D73-B5FE-43B3DFA351FC}"/>
              </a:ext>
            </a:extLst>
          </p:cNvPr>
          <p:cNvSpPr/>
          <p:nvPr/>
        </p:nvSpPr>
        <p:spPr>
          <a:xfrm>
            <a:off x="4727493" y="2647535"/>
            <a:ext cx="144945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333C41"/>
                </a:solidFill>
                <a:latin typeface="GT Walsheim Pro Bold" panose="00000800000000000000" pitchFamily="2" charset="0"/>
              </a:rPr>
              <a:t>1.713</a:t>
            </a:r>
          </a:p>
          <a:p>
            <a:r>
              <a:rPr lang="es-ES" sz="1050" dirty="0">
                <a:solidFill>
                  <a:srgbClr val="949483"/>
                </a:solidFill>
                <a:latin typeface="GT Walsheim Pro" panose="00000500000000000000" pitchFamily="2" charset="0"/>
              </a:rPr>
              <a:t>encuestados</a:t>
            </a:r>
          </a:p>
        </p:txBody>
      </p:sp>
      <p:sp>
        <p:nvSpPr>
          <p:cNvPr id="30" name="8 CuadroTexto">
            <a:extLst>
              <a:ext uri="{FF2B5EF4-FFF2-40B4-BE49-F238E27FC236}">
                <a16:creationId xmlns:a16="http://schemas.microsoft.com/office/drawing/2014/main" id="{63AC9C70-AEB9-49F5-B08B-428CB9FCEDA5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</p:spTree>
    <p:extLst>
      <p:ext uri="{BB962C8B-B14F-4D97-AF65-F5344CB8AC3E}">
        <p14:creationId xmlns:p14="http://schemas.microsoft.com/office/powerpoint/2010/main" val="363753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60" y="-1558"/>
            <a:ext cx="3430039" cy="51450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CBE8CD1-33E9-4B70-B4D8-05AE9CB3ADA8}"/>
              </a:ext>
            </a:extLst>
          </p:cNvPr>
          <p:cNvSpPr/>
          <p:nvPr/>
        </p:nvSpPr>
        <p:spPr>
          <a:xfrm>
            <a:off x="0" y="0"/>
            <a:ext cx="2809006" cy="5143500"/>
          </a:xfrm>
          <a:prstGeom prst="rect">
            <a:avLst/>
          </a:prstGeom>
          <a:solidFill>
            <a:srgbClr val="E0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E0457B"/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87B1F71-6657-470E-AAC1-C90364E58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63815"/>
          <a:stretch/>
        </p:blipFill>
        <p:spPr>
          <a:xfrm>
            <a:off x="79328" y="1047541"/>
            <a:ext cx="2729678" cy="22383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796830" y="1856231"/>
            <a:ext cx="2879626" cy="243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rgbClr val="FC9BB3"/>
              </a:buClr>
            </a:pPr>
            <a:r>
              <a:rPr lang="es-ES" sz="1700" dirty="0">
                <a:solidFill>
                  <a:srgbClr val="333C41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Dr. Manuel Castillo, </a:t>
            </a:r>
          </a:p>
          <a:p>
            <a:pPr>
              <a:lnSpc>
                <a:spcPct val="107000"/>
              </a:lnSpc>
              <a:buClr>
                <a:srgbClr val="FC9BB3"/>
              </a:buClr>
            </a:pPr>
            <a:r>
              <a:rPr lang="es-ES" sz="1400" dirty="0">
                <a:solidFill>
                  <a:srgbClr val="FC9BB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Catedrático de Fisiología Médica de la Universidad de Granada.</a:t>
            </a:r>
          </a:p>
          <a:p>
            <a:pPr>
              <a:lnSpc>
                <a:spcPct val="107000"/>
              </a:lnSpc>
              <a:buClr>
                <a:srgbClr val="FC9BB3"/>
              </a:buClr>
            </a:pPr>
            <a:endParaRPr lang="es-ES" sz="1400" dirty="0">
              <a:solidFill>
                <a:srgbClr val="FC9BB3"/>
              </a:solidFill>
              <a:latin typeface="GT Walsheim Pro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7000"/>
              </a:lnSpc>
              <a:buClr>
                <a:srgbClr val="FC9BB3"/>
              </a:buClr>
            </a:pPr>
            <a:r>
              <a:rPr lang="es-ES" sz="1400" dirty="0">
                <a:solidFill>
                  <a:srgbClr val="FC9BB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Presidente Científico de la Sociedad Española de Medicina Antienvejecimiento y Longevidad. </a:t>
            </a:r>
          </a:p>
          <a:p>
            <a:pPr>
              <a:lnSpc>
                <a:spcPct val="107000"/>
              </a:lnSpc>
              <a:buClr>
                <a:srgbClr val="FC9BB3"/>
              </a:buClr>
            </a:pPr>
            <a:endParaRPr lang="es-ES" sz="1400" dirty="0">
              <a:solidFill>
                <a:srgbClr val="FC9BB3"/>
              </a:solidFill>
              <a:latin typeface="GT Walsheim Pro" panose="00000500000000000000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7000"/>
              </a:lnSpc>
              <a:buClr>
                <a:srgbClr val="FC9BB3"/>
              </a:buClr>
            </a:pPr>
            <a:r>
              <a:rPr lang="es-ES" sz="1400" dirty="0">
                <a:solidFill>
                  <a:srgbClr val="FC9BB3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Asesor Médico de Vivaz Seguros de Salud. 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0CC97B5-56FE-4DE9-A3B8-009550EBBA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536" y="4415585"/>
            <a:ext cx="1134000" cy="460421"/>
          </a:xfrm>
          <a:prstGeom prst="rect">
            <a:avLst/>
          </a:prstGeom>
        </p:spPr>
      </p:pic>
      <p:sp>
        <p:nvSpPr>
          <p:cNvPr id="15" name="Retângulo 44">
            <a:extLst>
              <a:ext uri="{FF2B5EF4-FFF2-40B4-BE49-F238E27FC236}">
                <a16:creationId xmlns:a16="http://schemas.microsoft.com/office/drawing/2014/main" id="{603AE967-1DC4-42C7-913C-B989E618170F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CFACA9D7-D674-4BB3-8F77-AE8A20B0490F}"/>
              </a:ext>
            </a:extLst>
          </p:cNvPr>
          <p:cNvSpPr txBox="1"/>
          <p:nvPr/>
        </p:nvSpPr>
        <p:spPr>
          <a:xfrm>
            <a:off x="7302033" y="197187"/>
            <a:ext cx="1591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200" b="1" dirty="0">
                <a:solidFill>
                  <a:srgbClr val="949483"/>
                </a:solidFill>
                <a:latin typeface="GT Walsheim Pro Bold" panose="000008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#SabesQuéEdadTengo</a:t>
            </a:r>
          </a:p>
        </p:txBody>
      </p:sp>
    </p:spTree>
    <p:extLst>
      <p:ext uri="{BB962C8B-B14F-4D97-AF65-F5344CB8AC3E}">
        <p14:creationId xmlns:p14="http://schemas.microsoft.com/office/powerpoint/2010/main" val="594596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4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14B5C6C-CA59-4B60-B8F7-4737C7364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075"/>
          <a:stretch/>
        </p:blipFill>
        <p:spPr>
          <a:xfrm>
            <a:off x="2888332" y="1851671"/>
            <a:ext cx="6255668" cy="223837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06F4BA4-A2C7-464A-96CA-79329BA98651}"/>
              </a:ext>
            </a:extLst>
          </p:cNvPr>
          <p:cNvSpPr/>
          <p:nvPr/>
        </p:nvSpPr>
        <p:spPr>
          <a:xfrm>
            <a:off x="8604449" y="4654654"/>
            <a:ext cx="360040" cy="365369"/>
          </a:xfrm>
          <a:prstGeom prst="rect">
            <a:avLst/>
          </a:prstGeom>
          <a:solidFill>
            <a:srgbClr val="E0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s-E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DD447C-C5C0-4806-B802-36B1426A0B23}"/>
              </a:ext>
            </a:extLst>
          </p:cNvPr>
          <p:cNvSpPr txBox="1">
            <a:spLocks/>
          </p:cNvSpPr>
          <p:nvPr/>
        </p:nvSpPr>
        <p:spPr bwMode="auto">
          <a:xfrm>
            <a:off x="250826" y="754383"/>
            <a:ext cx="3025029" cy="10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8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ES" altLang="ca-ES" sz="3600" b="1" dirty="0">
                <a:solidFill>
                  <a:prstClr val="white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Principales resultados</a:t>
            </a:r>
          </a:p>
        </p:txBody>
      </p:sp>
      <p:sp>
        <p:nvSpPr>
          <p:cNvPr id="8" name="Retângulo 44">
            <a:extLst>
              <a:ext uri="{FF2B5EF4-FFF2-40B4-BE49-F238E27FC236}">
                <a16:creationId xmlns:a16="http://schemas.microsoft.com/office/drawing/2014/main" id="{2DCB0765-E6AF-4349-9082-C22A11AAF63B}"/>
              </a:ext>
            </a:extLst>
          </p:cNvPr>
          <p:cNvSpPr/>
          <p:nvPr/>
        </p:nvSpPr>
        <p:spPr>
          <a:xfrm>
            <a:off x="250826" y="258742"/>
            <a:ext cx="3164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800" dirty="0">
                <a:solidFill>
                  <a:schemeClr val="bg1"/>
                </a:solidFill>
                <a:latin typeface="GT Walsheim Pro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Estudio Vivaz, seguro de salud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1C808B6-2AA0-4DE9-956E-A3537A14B8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4424549"/>
            <a:ext cx="1133477" cy="460209"/>
          </a:xfrm>
          <a:prstGeom prst="rect">
            <a:avLst/>
          </a:prstGeom>
        </p:spPr>
      </p:pic>
      <p:pic>
        <p:nvPicPr>
          <p:cNvPr id="3" name="Imagen 2" descr="Un hombre con una laptop&#10;&#10;Descripción generada automáticamente con confianza media">
            <a:extLst>
              <a:ext uri="{FF2B5EF4-FFF2-40B4-BE49-F238E27FC236}">
                <a16:creationId xmlns:a16="http://schemas.microsoft.com/office/drawing/2014/main" id="{E0CE83F8-7C00-4CAA-BAAA-793E3594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35" y="0"/>
            <a:ext cx="5062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92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A7609"/>
      </a:accent1>
      <a:accent2>
        <a:srgbClr val="F39C12"/>
      </a:accent2>
      <a:accent3>
        <a:srgbClr val="F5B041"/>
      </a:accent3>
      <a:accent4>
        <a:srgbClr val="F7BD5F"/>
      </a:accent4>
      <a:accent5>
        <a:srgbClr val="F9CC83"/>
      </a:accent5>
      <a:accent6>
        <a:srgbClr val="FAD9A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16746</TotalTime>
  <Words>2553</Words>
  <Application>Microsoft Office PowerPoint</Application>
  <PresentationFormat>Presentación en pantalla (16:9)</PresentationFormat>
  <Paragraphs>769</Paragraphs>
  <Slides>44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GT Walsheim</vt:lpstr>
      <vt:lpstr>GT Walsheim Pro</vt:lpstr>
      <vt:lpstr>GT Walsheim Pro Bold</vt:lpstr>
      <vt:lpstr>Montserrat</vt:lpstr>
      <vt:lpstr>Verdana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Intrum Juustitia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Annika Billberg</dc:creator>
  <cp:lastModifiedBy>LETICIA POVEDA ORTIZ</cp:lastModifiedBy>
  <cp:revision>2629</cp:revision>
  <cp:lastPrinted>2019-06-12T09:50:42Z</cp:lastPrinted>
  <dcterms:created xsi:type="dcterms:W3CDTF">2017-05-05T10:51:38Z</dcterms:created>
  <dcterms:modified xsi:type="dcterms:W3CDTF">2021-11-19T13:12:12Z</dcterms:modified>
</cp:coreProperties>
</file>